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1" r:id="rId2"/>
    <p:sldId id="2563" r:id="rId3"/>
    <p:sldId id="2564" r:id="rId4"/>
    <p:sldId id="2565" r:id="rId5"/>
    <p:sldId id="2566" r:id="rId6"/>
    <p:sldId id="2567" r:id="rId7"/>
    <p:sldId id="2568" r:id="rId8"/>
    <p:sldId id="2569" r:id="rId9"/>
    <p:sldId id="2584" r:id="rId10"/>
    <p:sldId id="2585" r:id="rId11"/>
    <p:sldId id="2570" r:id="rId12"/>
    <p:sldId id="2573" r:id="rId13"/>
    <p:sldId id="2574" r:id="rId14"/>
    <p:sldId id="2575" r:id="rId15"/>
    <p:sldId id="2576" r:id="rId16"/>
    <p:sldId id="2577" r:id="rId17"/>
    <p:sldId id="2578" r:id="rId18"/>
    <p:sldId id="2579" r:id="rId19"/>
    <p:sldId id="2580" r:id="rId20"/>
    <p:sldId id="2581" r:id="rId21"/>
    <p:sldId id="25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signing a Lexical Analyzer for a Simple Programming Language" id="{721F9625-0E34-4B4E-A9C7-F8806C4D4A00}">
          <p14:sldIdLst>
            <p14:sldId id="2561"/>
          </p14:sldIdLst>
        </p14:section>
        <p14:section name="Introduction to Lexical Analysis" id="{BFCC644A-94EA-436F-AF8F-C6E8E0FAFE44}">
          <p14:sldIdLst>
            <p14:sldId id="2563"/>
            <p14:sldId id="2564"/>
            <p14:sldId id="2565"/>
          </p14:sldIdLst>
        </p14:section>
        <p14:section name="Managing the Source Buffer" id="{C2117623-4024-455B-A8FE-185F9018B20F}">
          <p14:sldIdLst>
            <p14:sldId id="2566"/>
            <p14:sldId id="2567"/>
            <p14:sldId id="2568"/>
          </p14:sldIdLst>
        </p14:section>
        <p14:section name="Core Navigation Functions" id="{EA9F4AF6-344B-4882-9DAF-EBE424952306}">
          <p14:sldIdLst>
            <p14:sldId id="2569"/>
            <p14:sldId id="2584"/>
            <p14:sldId id="2585"/>
            <p14:sldId id="2570"/>
          </p14:sldIdLst>
        </p14:section>
        <p14:section name="Handling Whitespace and Keywords" id="{2A07F109-2488-4EB3-9DD1-538CD0C1FA98}">
          <p14:sldIdLst>
            <p14:sldId id="2573"/>
            <p14:sldId id="2574"/>
            <p14:sldId id="2575"/>
          </p14:sldIdLst>
        </p14:section>
        <p14:section name="Reading and Classifying Tokens" id="{E5E64918-E6B1-4BA1-B542-908341FC2A6F}">
          <p14:sldIdLst>
            <p14:sldId id="2576"/>
            <p14:sldId id="2577"/>
            <p14:sldId id="2578"/>
            <p14:sldId id="2579"/>
          </p14:sldIdLst>
        </p14:section>
        <p14:section name="Token Generation and Retrieval" id="{EA03B450-C968-4D50-837B-16E646214215}">
          <p14:sldIdLst>
            <p14:sldId id="2580"/>
            <p14:sldId id="2581"/>
            <p14:sldId id="2582"/>
          </p14:sldIdLst>
        </p14:section>
        <p14:section name="Conclusion: Building a Robust Lexical Analyzer Simplifies Compiler Design" id="{90CBA6C8-C126-4CCB-9AB7-A8C0D1EA3F6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6144" y="3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0B0F6-3F36-4DCB-8350-E21B37C444C3}"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A38F3-F9D1-4D31-9348-248D1804D8A0}" type="slidenum">
              <a:rPr lang="en-US" smtClean="0"/>
              <a:t>‹#›</a:t>
            </a:fld>
            <a:endParaRPr lang="en-US"/>
          </a:p>
        </p:txBody>
      </p:sp>
    </p:spTree>
    <p:extLst>
      <p:ext uri="{BB962C8B-B14F-4D97-AF65-F5344CB8AC3E}">
        <p14:creationId xmlns:p14="http://schemas.microsoft.com/office/powerpoint/2010/main" val="397674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a:t>
            </a:fld>
            <a:endParaRPr lang="en-US"/>
          </a:p>
        </p:txBody>
      </p:sp>
    </p:spTree>
    <p:extLst>
      <p:ext uri="{BB962C8B-B14F-4D97-AF65-F5344CB8AC3E}">
        <p14:creationId xmlns:p14="http://schemas.microsoft.com/office/powerpoint/2010/main" val="44760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9EA98-83A2-4B02-F554-9F807AA5A5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4CFA8-403A-D9E3-B0C0-1269D7978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5F9AEA-D326-09D1-B423-B8EEF276715B}"/>
              </a:ext>
            </a:extLst>
          </p:cNvPr>
          <p:cNvSpPr>
            <a:spLocks noGrp="1"/>
          </p:cNvSpPr>
          <p:nvPr>
            <p:ph type="body" idx="1"/>
          </p:nvPr>
        </p:nvSpPr>
        <p:spPr/>
        <p:txBody>
          <a:bodyPr/>
          <a:lstStyle/>
          <a:p>
            <a:r>
              <a:rPr lang="en-US"/>
              <a:t>The 'peek' function allows the lexer to inspect the next unconsumed character without advancing the current position. This lookahead capability is crucial for handling multi-character tokens or deciding when token boundaries are reached, such as distinguishing '=' versus '=='. It supports conditional parsing decisions without losing buffer state. 
 Image source: AI-generated</a:t>
            </a:r>
          </a:p>
        </p:txBody>
      </p:sp>
      <p:sp>
        <p:nvSpPr>
          <p:cNvPr id="4" name="Slide Number Placeholder 3">
            <a:extLst>
              <a:ext uri="{FF2B5EF4-FFF2-40B4-BE49-F238E27FC236}">
                <a16:creationId xmlns:a16="http://schemas.microsoft.com/office/drawing/2014/main" id="{04CDA4ED-20BD-1D40-9352-DF6D15456219}"/>
              </a:ext>
            </a:extLst>
          </p:cNvPr>
          <p:cNvSpPr>
            <a:spLocks noGrp="1"/>
          </p:cNvSpPr>
          <p:nvPr>
            <p:ph type="sldNum" sz="quarter" idx="5"/>
          </p:nvPr>
        </p:nvSpPr>
        <p:spPr/>
        <p:txBody>
          <a:bodyPr/>
          <a:lstStyle/>
          <a:p>
            <a:fld id="{225BBBC3-F871-43A1-8766-48D4F56D033E}" type="slidenum">
              <a:rPr lang="en-US" smtClean="0"/>
              <a:t>10</a:t>
            </a:fld>
            <a:endParaRPr lang="en-US"/>
          </a:p>
        </p:txBody>
      </p:sp>
    </p:spTree>
    <p:extLst>
      <p:ext uri="{BB962C8B-B14F-4D97-AF65-F5344CB8AC3E}">
        <p14:creationId xmlns:p14="http://schemas.microsoft.com/office/powerpoint/2010/main" val="3283896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'peek' function allows the lexer to inspect the next unconsumed character without advancing the current position. This lookahead capability is crucial for handling multi-character tokens or deciding when token boundaries are reached, such as distinguishing '=' versus '=='. It supports conditional parsing decisions without losing buffer state.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11</a:t>
            </a:fld>
            <a:endParaRPr lang="en-US"/>
          </a:p>
        </p:txBody>
      </p:sp>
    </p:spTree>
    <p:extLst>
      <p:ext uri="{BB962C8B-B14F-4D97-AF65-F5344CB8AC3E}">
        <p14:creationId xmlns:p14="http://schemas.microsoft.com/office/powerpoint/2010/main" val="188812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Skipping Irrelevant Whitespace, Checking and Identifying Language Keywords</a:t>
            </a:r>
          </a:p>
        </p:txBody>
      </p:sp>
      <p:sp>
        <p:nvSpPr>
          <p:cNvPr id="4" name="Slide Number Placeholder 3"/>
          <p:cNvSpPr>
            <a:spLocks noGrp="1"/>
          </p:cNvSpPr>
          <p:nvPr>
            <p:ph type="sldNum" sz="quarter" idx="5"/>
          </p:nvPr>
        </p:nvSpPr>
        <p:spPr/>
        <p:txBody>
          <a:bodyPr/>
          <a:lstStyle/>
          <a:p>
            <a:fld id="{225BBBC3-F871-43A1-8766-48D4F56D033E}" type="slidenum">
              <a:rPr lang="en-US" smtClean="0"/>
              <a:t>12</a:t>
            </a:fld>
            <a:endParaRPr lang="en-US"/>
          </a:p>
        </p:txBody>
      </p:sp>
    </p:spTree>
    <p:extLst>
      <p:ext uri="{BB962C8B-B14F-4D97-AF65-F5344CB8AC3E}">
        <p14:creationId xmlns:p14="http://schemas.microsoft.com/office/powerpoint/2010/main" val="1040621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Whitespace characters such as spaces, tabs, and newlines are generally non-significant for token definitions and are skipped by the lexer to streamline the token stream. Effective whitespace handling improves performance and reduces parsing complexity. Certain whitespace may be significant for line counting or error reporting, so lexical analyzers must track it carefully.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13</a:t>
            </a:fld>
            <a:endParaRPr lang="en-US"/>
          </a:p>
        </p:txBody>
      </p:sp>
    </p:spTree>
    <p:extLst>
      <p:ext uri="{BB962C8B-B14F-4D97-AF65-F5344CB8AC3E}">
        <p14:creationId xmlns:p14="http://schemas.microsoft.com/office/powerpoint/2010/main" val="238124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identifiers are extracted, the lexer consults a keyword table to distinguish language reserved words from user-defined names. Implementing this lookup via hash tables or tries allows fast keyword identification. Accurate keyword detection is critical to parsing correctness as keywords have special syntactic and semantic roles.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14</a:t>
            </a:fld>
            <a:endParaRPr lang="en-US"/>
          </a:p>
        </p:txBody>
      </p:sp>
    </p:spTree>
    <p:extLst>
      <p:ext uri="{BB962C8B-B14F-4D97-AF65-F5344CB8AC3E}">
        <p14:creationId xmlns:p14="http://schemas.microsoft.com/office/powerpoint/2010/main" val="2135885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Reading Numeric Literals with ReadNumber, Extracting Identifiers with ReadIdentifier, Parsing String Literals Using ReadString</a:t>
            </a:r>
          </a:p>
        </p:txBody>
      </p:sp>
      <p:sp>
        <p:nvSpPr>
          <p:cNvPr id="4" name="Slide Number Placeholder 3"/>
          <p:cNvSpPr>
            <a:spLocks noGrp="1"/>
          </p:cNvSpPr>
          <p:nvPr>
            <p:ph type="sldNum" sz="quarter" idx="5"/>
          </p:nvPr>
        </p:nvSpPr>
        <p:spPr/>
        <p:txBody>
          <a:bodyPr/>
          <a:lstStyle/>
          <a:p>
            <a:fld id="{225BBBC3-F871-43A1-8766-48D4F56D033E}" type="slidenum">
              <a:rPr lang="en-US" smtClean="0"/>
              <a:t>15</a:t>
            </a:fld>
            <a:endParaRPr lang="en-US"/>
          </a:p>
        </p:txBody>
      </p:sp>
    </p:spTree>
    <p:extLst>
      <p:ext uri="{BB962C8B-B14F-4D97-AF65-F5344CB8AC3E}">
        <p14:creationId xmlns:p14="http://schemas.microsoft.com/office/powerpoint/2010/main" val="330169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ReadNumber function processes sequences of digits to form integer or floating-point literals. It handles optional components like decimal points and exponents. Proper recognition ensures numeric constants are accurately tokenized, supporting downstream semantic checks and evaluations. Edge cases like leading zeros or malformed numbers must be addressed.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16</a:t>
            </a:fld>
            <a:endParaRPr lang="en-US"/>
          </a:p>
        </p:txBody>
      </p:sp>
    </p:spTree>
    <p:extLst>
      <p:ext uri="{BB962C8B-B14F-4D97-AF65-F5344CB8AC3E}">
        <p14:creationId xmlns:p14="http://schemas.microsoft.com/office/powerpoint/2010/main" val="2341876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ReadIdentifier gathers sequences starting with an alphabetic character or underscore, followed by alphanumerics or underscores. This function collects lexemes for variable names, function names, and other user-defined symbols. It must ensure tokens do not include invalid characters and allow proper keyword lookup subsequently.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17</a:t>
            </a:fld>
            <a:endParaRPr lang="en-US"/>
          </a:p>
        </p:txBody>
      </p:sp>
    </p:spTree>
    <p:extLst>
      <p:ext uri="{BB962C8B-B14F-4D97-AF65-F5344CB8AC3E}">
        <p14:creationId xmlns:p14="http://schemas.microsoft.com/office/powerpoint/2010/main" val="36200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ReadString handles quoted text literals including escape sequences for characters such as newlines, tabs, and quotes themselves. It ensures the lexer captures strings exactly as in source code, including multi-line strings if supported. Error detection for unterminated strings is also essential for compiling correctness.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18</a:t>
            </a:fld>
            <a:endParaRPr lang="en-US"/>
          </a:p>
        </p:txBody>
      </p:sp>
    </p:spTree>
    <p:extLst>
      <p:ext uri="{BB962C8B-B14F-4D97-AF65-F5344CB8AC3E}">
        <p14:creationId xmlns:p14="http://schemas.microsoft.com/office/powerpoint/2010/main" val="2593300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Defining the NextToken Function for Tokenization Flow, The Mechanics of CreateToken for Token Construction</a:t>
            </a:r>
          </a:p>
        </p:txBody>
      </p:sp>
      <p:sp>
        <p:nvSpPr>
          <p:cNvPr id="4" name="Slide Number Placeholder 3"/>
          <p:cNvSpPr>
            <a:spLocks noGrp="1"/>
          </p:cNvSpPr>
          <p:nvPr>
            <p:ph type="sldNum" sz="quarter" idx="5"/>
          </p:nvPr>
        </p:nvSpPr>
        <p:spPr/>
        <p:txBody>
          <a:bodyPr/>
          <a:lstStyle/>
          <a:p>
            <a:fld id="{225BBBC3-F871-43A1-8766-48D4F56D033E}" type="slidenum">
              <a:rPr lang="en-US" smtClean="0"/>
              <a:t>19</a:t>
            </a:fld>
            <a:endParaRPr lang="en-US"/>
          </a:p>
        </p:txBody>
      </p:sp>
    </p:spTree>
    <p:extLst>
      <p:ext uri="{BB962C8B-B14F-4D97-AF65-F5344CB8AC3E}">
        <p14:creationId xmlns:p14="http://schemas.microsoft.com/office/powerpoint/2010/main" val="208378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Role of a Lexical Analyzer in a Compiler, Overview of Tokens and Source Code Processing</a:t>
            </a:r>
          </a:p>
        </p:txBody>
      </p:sp>
      <p:sp>
        <p:nvSpPr>
          <p:cNvPr id="4" name="Slide Number Placeholder 3"/>
          <p:cNvSpPr>
            <a:spLocks noGrp="1"/>
          </p:cNvSpPr>
          <p:nvPr>
            <p:ph type="sldNum" sz="quarter" idx="5"/>
          </p:nvPr>
        </p:nvSpPr>
        <p:spPr/>
        <p:txBody>
          <a:bodyPr/>
          <a:lstStyle/>
          <a:p>
            <a:fld id="{225BBBC3-F871-43A1-8766-48D4F56D033E}" type="slidenum">
              <a:rPr lang="en-US" smtClean="0"/>
              <a:t>2</a:t>
            </a:fld>
            <a:endParaRPr lang="en-US"/>
          </a:p>
        </p:txBody>
      </p:sp>
    </p:spTree>
    <p:extLst>
      <p:ext uri="{BB962C8B-B14F-4D97-AF65-F5344CB8AC3E}">
        <p14:creationId xmlns:p14="http://schemas.microsoft.com/office/powerpoint/2010/main" val="2135263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NextToken coordinates the lexical analysis process by orchestrating character reading, whitespace skipping, token recognition, and returning the next token in sequence. It serves as the primary interface between the lexer and parser, ensuring continuous and accurate tokenization throughout source processing.</a:t>
            </a:r>
          </a:p>
        </p:txBody>
      </p:sp>
      <p:sp>
        <p:nvSpPr>
          <p:cNvPr id="4" name="Slide Number Placeholder 3"/>
          <p:cNvSpPr>
            <a:spLocks noGrp="1"/>
          </p:cNvSpPr>
          <p:nvPr>
            <p:ph type="sldNum" sz="quarter" idx="5"/>
          </p:nvPr>
        </p:nvSpPr>
        <p:spPr/>
        <p:txBody>
          <a:bodyPr/>
          <a:lstStyle/>
          <a:p>
            <a:fld id="{225BBBC3-F871-43A1-8766-48D4F56D033E}" type="slidenum">
              <a:rPr lang="en-US" smtClean="0"/>
              <a:t>20</a:t>
            </a:fld>
            <a:endParaRPr lang="en-US"/>
          </a:p>
        </p:txBody>
      </p:sp>
    </p:spTree>
    <p:extLst>
      <p:ext uri="{BB962C8B-B14F-4D97-AF65-F5344CB8AC3E}">
        <p14:creationId xmlns:p14="http://schemas.microsoft.com/office/powerpoint/2010/main" val="1849086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CreateToken encapsulates information about token type, lexeme, literal value, and source location into a token object. This function standardizes token format, allowing uniform handling by later compiler phases. Efficient token creation involves copying only necessary data and maintaining accurate tracking of token boundaries.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21</a:t>
            </a:fld>
            <a:endParaRPr lang="en-US"/>
          </a:p>
        </p:txBody>
      </p:sp>
    </p:spTree>
    <p:extLst>
      <p:ext uri="{BB962C8B-B14F-4D97-AF65-F5344CB8AC3E}">
        <p14:creationId xmlns:p14="http://schemas.microsoft.com/office/powerpoint/2010/main" val="12017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lexical analyzer is the first phase in a compiler pipeline, responsible for reading the source code and converting it into a sequence of tokens. It simplifies syntax analysis by categorizing input characters into meaningful groups such as keywords, identifiers, literals, and operators. Efficient lexical analysis directly impacts the overall compiler speed and accuracy, as it catches illegal characters and malformed tokens early.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3</a:t>
            </a:fld>
            <a:endParaRPr lang="en-US"/>
          </a:p>
        </p:txBody>
      </p:sp>
    </p:spTree>
    <p:extLst>
      <p:ext uri="{BB962C8B-B14F-4D97-AF65-F5344CB8AC3E}">
        <p14:creationId xmlns:p14="http://schemas.microsoft.com/office/powerpoint/2010/main" val="134393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Tokens represent the smallest units of meaning in the source code, such as keywords like 'if', operators like '+', or literals like '123'. The source code processing involves scanning the character stream, recognizing token boundaries, and classifying token types. Tokenization reduces complexity by abstracting raw source into manageable components for parsing, enabling subsequent stages to apply grammar rules efficiently.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4</a:t>
            </a:fld>
            <a:endParaRPr lang="en-US"/>
          </a:p>
        </p:txBody>
      </p:sp>
    </p:spTree>
    <p:extLst>
      <p:ext uri="{BB962C8B-B14F-4D97-AF65-F5344CB8AC3E}">
        <p14:creationId xmlns:p14="http://schemas.microsoft.com/office/powerpoint/2010/main" val="2741357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Representing Source Code as a Buffer of Characters, Efficient Traversal and Storage</a:t>
            </a:r>
          </a:p>
        </p:txBody>
      </p:sp>
      <p:sp>
        <p:nvSpPr>
          <p:cNvPr id="4" name="Slide Number Placeholder 3"/>
          <p:cNvSpPr>
            <a:spLocks noGrp="1"/>
          </p:cNvSpPr>
          <p:nvPr>
            <p:ph type="sldNum" sz="quarter" idx="5"/>
          </p:nvPr>
        </p:nvSpPr>
        <p:spPr/>
        <p:txBody>
          <a:bodyPr/>
          <a:lstStyle/>
          <a:p>
            <a:fld id="{225BBBC3-F871-43A1-8766-48D4F56D033E}" type="slidenum">
              <a:rPr lang="en-US" smtClean="0"/>
              <a:t>5</a:t>
            </a:fld>
            <a:endParaRPr lang="en-US"/>
          </a:p>
        </p:txBody>
      </p:sp>
    </p:spTree>
    <p:extLst>
      <p:ext uri="{BB962C8B-B14F-4D97-AF65-F5344CB8AC3E}">
        <p14:creationId xmlns:p14="http://schemas.microsoft.com/office/powerpoint/2010/main" val="2675518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code is typically stored as a contiguous buffer (array) of characters to allow efficient sequential access. This buffer facilitates easy indexing and management of read positions. Using a buffer supports fast look-up and character retrieval, essential for high-performance lexing, especially for large source files.</a:t>
            </a:r>
          </a:p>
        </p:txBody>
      </p:sp>
      <p:sp>
        <p:nvSpPr>
          <p:cNvPr id="4" name="Slide Number Placeholder 3"/>
          <p:cNvSpPr>
            <a:spLocks noGrp="1"/>
          </p:cNvSpPr>
          <p:nvPr>
            <p:ph type="sldNum" sz="quarter" idx="5"/>
          </p:nvPr>
        </p:nvSpPr>
        <p:spPr/>
        <p:txBody>
          <a:bodyPr/>
          <a:lstStyle/>
          <a:p>
            <a:fld id="{225BBBC3-F871-43A1-8766-48D4F56D033E}" type="slidenum">
              <a:rPr lang="en-US" smtClean="0"/>
              <a:t>6</a:t>
            </a:fld>
            <a:endParaRPr lang="en-US"/>
          </a:p>
        </p:txBody>
      </p:sp>
    </p:spTree>
    <p:extLst>
      <p:ext uri="{BB962C8B-B14F-4D97-AF65-F5344CB8AC3E}">
        <p14:creationId xmlns:p14="http://schemas.microsoft.com/office/powerpoint/2010/main" val="162547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Efficient traversal involves maintaining pointers or indices tracking the current character, lookahead, and start of tokens, minimizing unnecessary copying or backtracking. Using ring buffers or double buffering can help reduce overhead. Proper storage mechanisms, such as storing lexemes in temporary buffers, ensure speed without excessive memory usage, balancing runtime performance with space complexity.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7</a:t>
            </a:fld>
            <a:endParaRPr lang="en-US"/>
          </a:p>
        </p:txBody>
      </p:sp>
    </p:spTree>
    <p:extLst>
      <p:ext uri="{BB962C8B-B14F-4D97-AF65-F5344CB8AC3E}">
        <p14:creationId xmlns:p14="http://schemas.microsoft.com/office/powerpoint/2010/main" val="3614781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the Peek Function to Look Ahead, Using Advance to Consume Characters, Detecting End of Source with isAtEnd</a:t>
            </a:r>
          </a:p>
        </p:txBody>
      </p:sp>
      <p:sp>
        <p:nvSpPr>
          <p:cNvPr id="4" name="Slide Number Placeholder 3"/>
          <p:cNvSpPr>
            <a:spLocks noGrp="1"/>
          </p:cNvSpPr>
          <p:nvPr>
            <p:ph type="sldNum" sz="quarter" idx="5"/>
          </p:nvPr>
        </p:nvSpPr>
        <p:spPr/>
        <p:txBody>
          <a:bodyPr/>
          <a:lstStyle/>
          <a:p>
            <a:fld id="{225BBBC3-F871-43A1-8766-48D4F56D033E}" type="slidenum">
              <a:rPr lang="en-US" smtClean="0"/>
              <a:t>8</a:t>
            </a:fld>
            <a:endParaRPr lang="en-US"/>
          </a:p>
        </p:txBody>
      </p:sp>
    </p:spTree>
    <p:extLst>
      <p:ext uri="{BB962C8B-B14F-4D97-AF65-F5344CB8AC3E}">
        <p14:creationId xmlns:p14="http://schemas.microsoft.com/office/powerpoint/2010/main" val="1627659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DD8C2-E672-0D35-16E7-B6E2395C2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74BF9-9431-0E8A-CF56-1DEB683EB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282B9-B637-D495-AB8E-8D8A5B50021F}"/>
              </a:ext>
            </a:extLst>
          </p:cNvPr>
          <p:cNvSpPr>
            <a:spLocks noGrp="1"/>
          </p:cNvSpPr>
          <p:nvPr>
            <p:ph type="body" idx="1"/>
          </p:nvPr>
        </p:nvSpPr>
        <p:spPr/>
        <p:txBody>
          <a:bodyPr/>
          <a:lstStyle/>
          <a:p>
            <a:r>
              <a:rPr lang="en-US"/>
              <a:t>The 'peek' function allows the lexer to inspect the next unconsumed character without advancing the current position. This lookahead capability is crucial for handling multi-character tokens or deciding when token boundaries are reached, such as distinguishing '=' versus '=='. It supports conditional parsing decisions without losing buffer state. 
 Image source: AI-generated</a:t>
            </a:r>
          </a:p>
        </p:txBody>
      </p:sp>
      <p:sp>
        <p:nvSpPr>
          <p:cNvPr id="4" name="Slide Number Placeholder 3">
            <a:extLst>
              <a:ext uri="{FF2B5EF4-FFF2-40B4-BE49-F238E27FC236}">
                <a16:creationId xmlns:a16="http://schemas.microsoft.com/office/drawing/2014/main" id="{352038B4-506F-C906-D0B3-29D35B01D5DD}"/>
              </a:ext>
            </a:extLst>
          </p:cNvPr>
          <p:cNvSpPr>
            <a:spLocks noGrp="1"/>
          </p:cNvSpPr>
          <p:nvPr>
            <p:ph type="sldNum" sz="quarter" idx="5"/>
          </p:nvPr>
        </p:nvSpPr>
        <p:spPr/>
        <p:txBody>
          <a:bodyPr/>
          <a:lstStyle/>
          <a:p>
            <a:fld id="{225BBBC3-F871-43A1-8766-48D4F56D033E}" type="slidenum">
              <a:rPr lang="en-US" smtClean="0"/>
              <a:t>9</a:t>
            </a:fld>
            <a:endParaRPr lang="en-US"/>
          </a:p>
        </p:txBody>
      </p:sp>
    </p:spTree>
    <p:extLst>
      <p:ext uri="{BB962C8B-B14F-4D97-AF65-F5344CB8AC3E}">
        <p14:creationId xmlns:p14="http://schemas.microsoft.com/office/powerpoint/2010/main" val="4202840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2999" y="5172773"/>
            <a:ext cx="9906001" cy="770827"/>
          </a:xfrm>
        </p:spPr>
        <p:txBody>
          <a:bodyPr vert="horz" lIns="91440" tIns="45720" rIns="91440" bIns="45720" rtlCol="0" anchor="t">
            <a:normAutofit/>
          </a:bodyPr>
          <a:lstStyle>
            <a:lvl1pPr>
              <a:defRPr lang="en-US" sz="5400" dirty="0">
                <a:latin typeface="+mj-lt"/>
                <a:cs typeface="Mongolian Baiti" panose="03000500000000000000" pitchFamily="66" charset="0"/>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2999" y="4600446"/>
            <a:ext cx="9906001" cy="398304"/>
          </a:xfrm>
        </p:spPr>
        <p:txBody>
          <a:bodyPr vert="horz" lIns="91440" tIns="45720" rIns="91440" bIns="45720" rtlCol="0" anchor="b">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1143001" y="685800"/>
            <a:ext cx="9906000" cy="3716559"/>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sz="1000"/>
            </a:lvl1pPr>
          </a:lstStyle>
          <a:p>
            <a:endParaRPr lang="en-US" sz="1000"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lvl1pPr>
              <a:defRPr sz="1000"/>
            </a:lvl1pPr>
          </a:lstStyle>
          <a:p>
            <a:fld id="{2953A48D-8978-4B7F-8BA5-7DDC44F9988C}" type="datetime1">
              <a:rPr lang="en-US" smtClean="0"/>
              <a:t>2/2/2026</a:t>
            </a:fld>
            <a:endParaRPr lang="en-US" sz="1000"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sz="1000"/>
            </a:lvl1pPr>
          </a:lstStyle>
          <a:p>
            <a:fld id="{AEAA3239-9EA4-4A65-A281-97F994456D9F}" type="slidenum">
              <a:rPr lang="en-US" smtClean="0"/>
              <a:pPr/>
              <a:t>‹#›</a:t>
            </a:fld>
            <a:endParaRPr lang="en-US" sz="1000" dirty="0"/>
          </a:p>
        </p:txBody>
      </p:sp>
      <p:cxnSp>
        <p:nvCxnSpPr>
          <p:cNvPr id="4" name="Straight Connector 3">
            <a:extLst>
              <a:ext uri="{FF2B5EF4-FFF2-40B4-BE49-F238E27FC236}">
                <a16:creationId xmlns:a16="http://schemas.microsoft.com/office/drawing/2014/main" id="{B2008A96-F52F-AB95-8185-940BB21AA1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2996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b">
            <a:normAutofit/>
          </a:bodyPr>
          <a:lstStyle>
            <a:lvl1pPr>
              <a:defRPr lang="en-US" sz="7400" dirty="0">
                <a:solidFill>
                  <a:schemeClr val="accent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F4D7CA4D-0419-44B1-A572-E2F0F89C5403}"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707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ctr">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3E86A8F3-65F3-4EB9-869C-76CEE4BDD77C}"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736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143000" y="685800"/>
            <a:ext cx="4343400" cy="5257800"/>
          </a:xfrm>
        </p:spPr>
        <p:txBody>
          <a:bodyPr anchor="ctr">
            <a:normAutofit/>
          </a:bodyPr>
          <a:lstStyle>
            <a:lvl1pPr>
              <a:defRPr sz="3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96000" y="685801"/>
            <a:ext cx="4953000" cy="5257800"/>
          </a:xfrm>
        </p:spPr>
        <p:txBody>
          <a:bodyPr anchor="ctr">
            <a:normAutofit/>
          </a:bodyPr>
          <a:lstStyle>
            <a:lvl1pPr marL="457200" indent="-457200">
              <a:buClr>
                <a:schemeClr val="accent1"/>
              </a:buClr>
              <a:buFont typeface="+mj-lt"/>
              <a:buAutoNum type="arabicPeriod"/>
              <a:defRPr sz="1800"/>
            </a:lvl1pPr>
            <a:lvl2pPr marL="685800" indent="-4572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marL="1257300" indent="-342900">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1" y="6400800"/>
            <a:ext cx="990599" cy="457200"/>
          </a:xfrm>
        </p:spPr>
        <p:txBody>
          <a:bodyPr/>
          <a:lstStyle/>
          <a:p>
            <a:fld id="{8B41A39F-C131-47B8-AEC1-526A80C18BBA}" type="datetime1">
              <a:rPr lang="en-US" smtClean="0"/>
              <a:t>2/2/2026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CEEAC3E4-34A4-BAF1-4CEC-F3578B7F260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828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132492" y="685800"/>
            <a:ext cx="5916508" cy="1705362"/>
          </a:xfrm>
        </p:spPr>
        <p:txBody>
          <a:bodyPr anchor="b">
            <a:normAutofit/>
          </a:bodyPr>
          <a:lstStyle>
            <a:lvl1pPr>
              <a:defRPr sz="3600"/>
            </a:lvl1pPr>
          </a:lstStyle>
          <a:p>
            <a:r>
              <a:rPr lang="en-US" dirty="0"/>
              <a:t>Click to edit Master title style</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143000" y="685800"/>
            <a:ext cx="327747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132493" y="2574043"/>
            <a:ext cx="5916507" cy="3369557"/>
          </a:xfrm>
        </p:spPr>
        <p:txBody>
          <a:bodyPr>
            <a:normAutofit/>
          </a:bodyPr>
          <a:lstStyle>
            <a:lvl1pPr marL="457200" indent="-457200">
              <a:buClr>
                <a:schemeClr val="accent1"/>
              </a:buClr>
              <a:buFont typeface="+mj-lt"/>
              <a:buAutoNum type="arabicPeriod"/>
              <a:defRPr sz="1800"/>
            </a:lvl1pPr>
            <a:lvl2pPr marL="571500" indent="-3429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0" y="6400800"/>
            <a:ext cx="990600" cy="457200"/>
          </a:xfrm>
        </p:spPr>
        <p:txBody>
          <a:bodyPr/>
          <a:lstStyle/>
          <a:p>
            <a:fld id="{A877CDC7-E2DA-405F-BDB4-4ED43CAA16E6}" type="datetime1">
              <a:rPr lang="en-US" smtClean="0"/>
              <a:t>2/2/2026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8522FD4-D873-5880-85CA-81907402906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489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95FE81-352A-04EE-D805-C0A4E238235A}"/>
              </a:ext>
            </a:extLst>
          </p:cNvPr>
          <p:cNvSpPr>
            <a:spLocks noGrp="1"/>
          </p:cNvSpPr>
          <p:nvPr>
            <p:ph type="title"/>
          </p:nvPr>
        </p:nvSpPr>
        <p:spPr>
          <a:xfrm>
            <a:off x="1143001" y="2438397"/>
            <a:ext cx="6623435" cy="1156423"/>
          </a:xfrm>
        </p:spPr>
        <p:txBody>
          <a:bodyPr anchor="b"/>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25ECE14C-6B0B-4298-B34D-766A34529CDF}"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8EE849E-3DB2-6D09-829E-63D97DAF47A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53380E56-1E9F-BBE4-3737-14FD20DDE33F}"/>
              </a:ext>
            </a:extLst>
          </p:cNvPr>
          <p:cNvSpPr>
            <a:spLocks noGrp="1"/>
          </p:cNvSpPr>
          <p:nvPr>
            <p:ph sz="quarter" idx="14"/>
          </p:nvPr>
        </p:nvSpPr>
        <p:spPr>
          <a:xfrm>
            <a:off x="1143000" y="3777702"/>
            <a:ext cx="4659735" cy="1632498"/>
          </a:xfrm>
        </p:spPr>
        <p:txBody>
          <a:bodyPr/>
          <a:lstStyle>
            <a:lvl1pPr>
              <a:spcBef>
                <a:spcPts val="0"/>
              </a:spcBef>
              <a:buNone/>
              <a:defRPr/>
            </a:lvl1pPr>
            <a:lvl2pPr>
              <a:spcBef>
                <a:spcPts val="0"/>
              </a:spcBef>
              <a:buNone/>
              <a:defRPr/>
            </a:lvl2pPr>
            <a:lvl3pPr>
              <a:spcBef>
                <a:spcPts val="0"/>
              </a:spcBef>
              <a:buNone/>
              <a:defRPr/>
            </a:lvl3pPr>
            <a:lvl4pPr>
              <a:spcBef>
                <a:spcPts val="0"/>
              </a:spcBef>
              <a:buNone/>
              <a:defRPr/>
            </a:lvl4pPr>
            <a:lvl5pPr>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2097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3506558" cy="345689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02777" y="685800"/>
            <a:ext cx="4956175" cy="346121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D76CF820-C7DB-421D-8FD6-C430A9B1C2AC}"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F077C1-74FA-7247-9C7C-6A14D1FE584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464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62471" y="2102780"/>
            <a:ext cx="3923455" cy="3840819"/>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797941" y="685800"/>
            <a:ext cx="5251059"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F0E63EA5-332D-4604-BD2D-34B00B234EDE}"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0DACAA-0808-2D60-12F2-52C968353E1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110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1" y="702859"/>
            <a:ext cx="3048000" cy="5219330"/>
          </a:xfrm>
        </p:spPr>
        <p:txBody>
          <a:bodyPr anchor="b">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928417" y="724270"/>
            <a:ext cx="6120583" cy="521933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05145CA3-1D95-48B1-8239-73BFDAEAE6AF}"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103579D9-BC9D-2B0D-42FA-B8F3791ECB8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850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707549"/>
            <a:ext cx="2590800" cy="5236051"/>
          </a:xfrm>
        </p:spPr>
        <p:txBody>
          <a:bodyPr anchor="b">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45817" y="708184"/>
            <a:ext cx="6603184" cy="523541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1B80F9BF-B0F8-4A9E-9210-E35AD48EB15E}"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92C2954-C801-2F12-6B41-2D0F2CDE902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303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31931" y="719137"/>
            <a:ext cx="2717068" cy="1858941"/>
          </a:xfrm>
        </p:spPr>
        <p:txBody>
          <a:bodyPr anchor="t"/>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1143000"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6957"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48450" y="6400800"/>
            <a:ext cx="995575" cy="457200"/>
          </a:xfrm>
        </p:spPr>
        <p:txBody>
          <a:bodyPr/>
          <a:lstStyle>
            <a:lvl1pPr>
              <a:defRPr>
                <a:solidFill>
                  <a:schemeClr val="tx1"/>
                </a:solidFill>
                <a:effectLst/>
              </a:defRPr>
            </a:lvl1pPr>
          </a:lstStyle>
          <a:p>
            <a:fld id="{7030F05D-1D3B-4C2E-9FFA-DE29ED956270}"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4025" y="6400800"/>
            <a:ext cx="995575"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1AC5C24-4394-5215-8F84-119942C28BC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61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142999" y="1905008"/>
            <a:ext cx="9906001" cy="4038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676A767-B18A-4D25-AB71-95C362FFA6CA}"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1E99ED41-DFA2-8D2F-7F31-B856DB6B81A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465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1"/>
            <a:ext cx="2717067" cy="1892277"/>
          </a:xfrm>
        </p:spPr>
        <p:txBody>
          <a:bodyPr anchor="t"/>
          <a:lstStyle/>
          <a:p>
            <a:r>
              <a:rPr lang="en-US" dirty="0"/>
              <a:t>Click to edit Master title style</a:t>
            </a:r>
          </a:p>
        </p:txBody>
      </p:sp>
      <p:sp>
        <p:nvSpPr>
          <p:cNvPr id="11" name="Content Placeholder 7">
            <a:extLst>
              <a:ext uri="{FF2B5EF4-FFF2-40B4-BE49-F238E27FC236}">
                <a16:creationId xmlns:a16="http://schemas.microsoft.com/office/drawing/2014/main" id="{B3FABB3D-30D3-4F01-12AE-0D7193700279}"/>
              </a:ext>
            </a:extLst>
          </p:cNvPr>
          <p:cNvSpPr>
            <a:spLocks noGrp="1"/>
          </p:cNvSpPr>
          <p:nvPr>
            <p:ph sz="quarter" idx="16"/>
          </p:nvPr>
        </p:nvSpPr>
        <p:spPr>
          <a:xfrm>
            <a:off x="1143000"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9">
            <a:extLst>
              <a:ext uri="{FF2B5EF4-FFF2-40B4-BE49-F238E27FC236}">
                <a16:creationId xmlns:a16="http://schemas.microsoft.com/office/drawing/2014/main" id="{DF247FF5-7041-6BAC-2B24-D38B5823FDD0}"/>
              </a:ext>
            </a:extLst>
          </p:cNvPr>
          <p:cNvSpPr>
            <a:spLocks noGrp="1"/>
          </p:cNvSpPr>
          <p:nvPr>
            <p:ph type="pic" sz="quarter" idx="15" hasCustomPrompt="1"/>
          </p:nvPr>
        </p:nvSpPr>
        <p:spPr>
          <a:xfrm>
            <a:off x="4572085"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399" y="6400800"/>
            <a:ext cx="990600" cy="457200"/>
          </a:xfrm>
        </p:spPr>
        <p:txBody>
          <a:bodyPr/>
          <a:lstStyle>
            <a:lvl1pPr>
              <a:defRPr>
                <a:solidFill>
                  <a:schemeClr val="tx1"/>
                </a:solidFill>
                <a:effectLst/>
              </a:defRPr>
            </a:lvl1pPr>
          </a:lstStyle>
          <a:p>
            <a:fld id="{1B2FE6D2-B81D-4429-A41B-DCED2913EA16}"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22B7EA7-2EEF-FFC6-041D-2A5C4363724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084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7762" y="4495800"/>
            <a:ext cx="3209368" cy="1447800"/>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799"/>
            <a:ext cx="9901238" cy="359504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572087" y="4495800"/>
            <a:ext cx="6476914" cy="1430536"/>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A986E4C-26E7-40BC-8DDD-DE3A2F7C8B9D}"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9A47364-66B2-3B4D-6600-100245734C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719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417489" y="685799"/>
            <a:ext cx="3620525" cy="927545"/>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417617"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36428" y="6400800"/>
            <a:ext cx="1001586" cy="457200"/>
          </a:xfrm>
        </p:spPr>
        <p:txBody>
          <a:bodyPr/>
          <a:lstStyle/>
          <a:p>
            <a:fld id="{F14D5DAB-1E00-43FC-9445-DAAD2ACAC73A}" type="datetime1">
              <a:rPr lang="en-US" smtClean="0"/>
              <a:t>2/2/2026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38014" y="6400800"/>
            <a:ext cx="1001586"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A7BBF56-9F54-91F7-8B07-3836137799C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611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0"/>
            <a:ext cx="3620524" cy="927544"/>
          </a:xfrm>
        </p:spPr>
        <p:txBody>
          <a:bodyPr anchor="t">
            <a:normAutofit/>
          </a:bodyPr>
          <a:lstStyle>
            <a:lvl1pPr>
              <a:defRPr sz="3600"/>
            </a:lvl1pPr>
          </a:lstStyle>
          <a:p>
            <a:r>
              <a:rPr lang="en-US" dirty="0"/>
              <a:t>Click to edit Master title style</a:t>
            </a:r>
          </a:p>
        </p:txBody>
      </p:sp>
      <p:sp>
        <p:nvSpPr>
          <p:cNvPr id="7" name="Content Placeholder 7">
            <a:extLst>
              <a:ext uri="{FF2B5EF4-FFF2-40B4-BE49-F238E27FC236}">
                <a16:creationId xmlns:a16="http://schemas.microsoft.com/office/drawing/2014/main" id="{A46DECC9-7986-BB68-7725-C840C27A8E91}"/>
              </a:ext>
            </a:extLst>
          </p:cNvPr>
          <p:cNvSpPr>
            <a:spLocks noGrp="1"/>
          </p:cNvSpPr>
          <p:nvPr>
            <p:ph sz="quarter" idx="18"/>
          </p:nvPr>
        </p:nvSpPr>
        <p:spPr>
          <a:xfrm>
            <a:off x="1143000"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7AACE2C-717B-D303-9874-EEBCB1CCD937}"/>
              </a:ext>
            </a:extLst>
          </p:cNvPr>
          <p:cNvSpPr>
            <a:spLocks noGrp="1"/>
          </p:cNvSpPr>
          <p:nvPr>
            <p:ph type="pic" sz="quarter" idx="13" hasCustomPrompt="1"/>
          </p:nvPr>
        </p:nvSpPr>
        <p:spPr>
          <a:xfrm>
            <a:off x="54864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58401" y="6400800"/>
            <a:ext cx="990598" cy="457200"/>
          </a:xfrm>
        </p:spPr>
        <p:txBody>
          <a:bodyPr/>
          <a:lstStyle/>
          <a:p>
            <a:fld id="{4989F924-B50F-4860-B10F-D52036B96E39}" type="datetime1">
              <a:rPr lang="en-US" smtClean="0"/>
              <a:t>2/2/2026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49000" y="6400800"/>
            <a:ext cx="990598"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A1B0D76A-CF8F-ABF7-FD42-BC815738E31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7981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92241" y="685800"/>
            <a:ext cx="4546423" cy="914400"/>
          </a:xfrm>
        </p:spPr>
        <p:txBody>
          <a:bodyPr anchor="t">
            <a:normAutofit/>
          </a:bodyPr>
          <a:lstStyle>
            <a:lvl1pPr>
              <a:defRPr sz="3600"/>
            </a:lvl1pPr>
          </a:lstStyle>
          <a:p>
            <a:r>
              <a:rPr lang="en-US" dirty="0"/>
              <a:t>Click to edit Master title style</a:t>
            </a:r>
          </a:p>
        </p:txBody>
      </p:sp>
      <p:sp>
        <p:nvSpPr>
          <p:cNvPr id="13" name="Picture Placeholder 10">
            <a:extLst>
              <a:ext uri="{FF2B5EF4-FFF2-40B4-BE49-F238E27FC236}">
                <a16:creationId xmlns:a16="http://schemas.microsoft.com/office/drawing/2014/main" id="{373F0A7D-AD36-9BC0-CF3C-1985F174509D}"/>
              </a:ext>
            </a:extLst>
          </p:cNvPr>
          <p:cNvSpPr>
            <a:spLocks noGrp="1"/>
          </p:cNvSpPr>
          <p:nvPr>
            <p:ph type="pic" sz="quarter" idx="15" hasCustomPrompt="1"/>
          </p:nvPr>
        </p:nvSpPr>
        <p:spPr>
          <a:xfrm>
            <a:off x="1153336"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492241" y="1828300"/>
            <a:ext cx="4556759"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4316"/>
            <a:ext cx="5943600" cy="453684"/>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4316"/>
            <a:ext cx="990600" cy="453684"/>
          </a:xfrm>
        </p:spPr>
        <p:txBody>
          <a:bodyPr/>
          <a:lstStyle>
            <a:lvl1pPr>
              <a:defRPr>
                <a:solidFill>
                  <a:schemeClr val="tx1"/>
                </a:solidFill>
                <a:effectLst/>
              </a:defRPr>
            </a:lvl1pPr>
          </a:lstStyle>
          <a:p>
            <a:fld id="{4D02379D-477C-47F0-9322-3E7981CF2222}"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4316"/>
            <a:ext cx="990600" cy="453684"/>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520D0403-0661-B304-FC30-17B8CEC938C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578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740" y="685800"/>
            <a:ext cx="4513154" cy="914400"/>
          </a:xfrm>
        </p:spPr>
        <p:txBody>
          <a:bodyPr anchor="t">
            <a:normAutofit/>
          </a:bodyPr>
          <a:lstStyle>
            <a:lvl1pPr>
              <a:defRPr sz="3600"/>
            </a:lvl1pPr>
          </a:lstStyle>
          <a:p>
            <a:r>
              <a:rPr lang="en-US"/>
              <a:t>Click to edit Master title style</a:t>
            </a:r>
            <a:endParaRPr lang="en-US" dirty="0"/>
          </a:p>
        </p:txBody>
      </p:sp>
      <p:sp>
        <p:nvSpPr>
          <p:cNvPr id="16" name="Content Placeholder 7">
            <a:extLst>
              <a:ext uri="{FF2B5EF4-FFF2-40B4-BE49-F238E27FC236}">
                <a16:creationId xmlns:a16="http://schemas.microsoft.com/office/drawing/2014/main" id="{08C86B72-855F-890D-47EC-5A46EA634C56}"/>
              </a:ext>
            </a:extLst>
          </p:cNvPr>
          <p:cNvSpPr>
            <a:spLocks noGrp="1"/>
          </p:cNvSpPr>
          <p:nvPr>
            <p:ph sz="quarter" idx="14"/>
          </p:nvPr>
        </p:nvSpPr>
        <p:spPr>
          <a:xfrm>
            <a:off x="1164740" y="1828300"/>
            <a:ext cx="4513154"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0">
            <a:extLst>
              <a:ext uri="{FF2B5EF4-FFF2-40B4-BE49-F238E27FC236}">
                <a16:creationId xmlns:a16="http://schemas.microsoft.com/office/drawing/2014/main" id="{CBB37A90-5561-8836-19D2-B4DFB635D8F9}"/>
              </a:ext>
            </a:extLst>
          </p:cNvPr>
          <p:cNvSpPr>
            <a:spLocks noGrp="1"/>
          </p:cNvSpPr>
          <p:nvPr>
            <p:ph type="pic" sz="quarter" idx="15" hasCustomPrompt="1"/>
          </p:nvPr>
        </p:nvSpPr>
        <p:spPr>
          <a:xfrm>
            <a:off x="6389910"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599" cy="457200"/>
          </a:xfrm>
        </p:spPr>
        <p:txBody>
          <a:bodyPr/>
          <a:lstStyle>
            <a:lvl1pPr>
              <a:defRPr>
                <a:solidFill>
                  <a:schemeClr val="tx1"/>
                </a:solidFill>
                <a:effectLst/>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36535" y="6400800"/>
            <a:ext cx="990600" cy="457200"/>
          </a:xfrm>
        </p:spPr>
        <p:txBody>
          <a:bodyPr/>
          <a:lstStyle/>
          <a:p>
            <a:fld id="{30FBF84D-747E-4A2D-B74C-0D1ADB9D978A}"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lvl1pPr>
              <a:defRPr>
                <a:solidFill>
                  <a:schemeClr val="accent1"/>
                </a:solidFill>
                <a:effectLst/>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10804DAD-5BC0-9FC5-EC18-CDBE0EE36A9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634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3662043"/>
            <a:ext cx="2667001" cy="2281557"/>
          </a:xfrm>
        </p:spPr>
        <p:txBody>
          <a:bodyPr anchor="t">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2999" y="685800"/>
            <a:ext cx="9906001"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12F17FE-50B5-4F97-A5FE-D47BC058140D}"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F1B40F4D-4FD2-324C-CFF2-ADA23A35CFB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7724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07477"/>
            <a:ext cx="2743106" cy="2330454"/>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01063" y="707476"/>
            <a:ext cx="6947938" cy="2685824"/>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142999" y="3607498"/>
            <a:ext cx="9906001" cy="233045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600" cy="457200"/>
          </a:xfrm>
        </p:spPr>
        <p:txBody>
          <a:bodyPr/>
          <a:lstStyle/>
          <a:p>
            <a:fld id="{398629FA-33AC-4B91-9F50-6A34C73DB4A5}"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F6F4162-8B6A-031F-A186-63503EB5CF2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4723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1"/>
            <a:ext cx="2667001" cy="5257800"/>
          </a:xfrm>
        </p:spPr>
        <p:txBody>
          <a:bodyPr anchor="ctr">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024956" y="685800"/>
            <a:ext cx="7024044"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C54EB15-C6E9-4FB2-A00E-83F3272DC203}"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12BAF7E-DB4B-FC77-1D4B-2907E790CFE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915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4553" y="702859"/>
            <a:ext cx="5744447" cy="909869"/>
          </a:xfrm>
        </p:spPr>
        <p:txBody>
          <a:bodyPr anchor="t"/>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1143000"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5739" y="1828299"/>
            <a:ext cx="573778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10052921" y="6400800"/>
            <a:ext cx="990601" cy="457200"/>
          </a:xfrm>
        </p:spPr>
        <p:txBody>
          <a:bodyPr/>
          <a:lstStyle/>
          <a:p>
            <a:fld id="{F35C560A-6694-4C54-932B-EBD007D80457}" type="datetime1">
              <a:rPr lang="en-US" smtClean="0"/>
              <a:t>2/2/2026</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234F062-E526-E361-D4BD-72E769199F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22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1" y="2327554"/>
            <a:ext cx="3914086" cy="3656368"/>
          </a:xfrm>
        </p:spPr>
        <p:txBody>
          <a:bodyPr vert="horz" lIns="91440" tIns="45720" rIns="91440" bIns="45720" rtlCol="0" anchor="t">
            <a:normAutofit/>
          </a:bodyPr>
          <a:lstStyle>
            <a:lvl1pPr>
              <a:defRPr lang="en-US" sz="48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4817" y="685799"/>
            <a:ext cx="3174160" cy="1458873"/>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769104" y="685800"/>
            <a:ext cx="525808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52400" y="6400800"/>
            <a:ext cx="5943600" cy="453602"/>
          </a:xfrm>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0058400" y="6400800"/>
            <a:ext cx="990600" cy="453602"/>
          </a:xfrm>
        </p:spPr>
        <p:txBody>
          <a:bodyPr/>
          <a:lstStyle/>
          <a:p>
            <a:fld id="{8529DE94-2476-477B-981E-08C53D89AC9B}" type="datetime1">
              <a:rPr lang="en-US" smtClean="0"/>
              <a:t>2/2/2026</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014B7BE-0A4F-0031-AC74-6519ACD526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92109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702859"/>
            <a:ext cx="5744448" cy="89486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3924"/>
            <a:ext cx="5744447" cy="409967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3">
            <a:extLst>
              <a:ext uri="{FF2B5EF4-FFF2-40B4-BE49-F238E27FC236}">
                <a16:creationId xmlns:a16="http://schemas.microsoft.com/office/drawing/2014/main" id="{D5B6C620-74FA-0279-5BC5-97091F2D268B}"/>
              </a:ext>
            </a:extLst>
          </p:cNvPr>
          <p:cNvSpPr>
            <a:spLocks noGrp="1"/>
          </p:cNvSpPr>
          <p:nvPr>
            <p:ph type="pic" sz="quarter" idx="13" hasCustomPrompt="1"/>
          </p:nvPr>
        </p:nvSpPr>
        <p:spPr>
          <a:xfrm>
            <a:off x="7631547"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152400" y="6400800"/>
            <a:ext cx="5943600" cy="457200"/>
          </a:xfrm>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058399" y="6400800"/>
            <a:ext cx="990600" cy="457200"/>
          </a:xfrm>
        </p:spPr>
        <p:txBody>
          <a:bodyPr/>
          <a:lstStyle/>
          <a:p>
            <a:fld id="{101DF975-D0C4-475F-9F7C-B84D5C6D229B}" type="datetime1">
              <a:rPr lang="en-US" smtClean="0"/>
              <a:t>2/2/2026</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CD60DA1-4793-4BB1-35F1-0A144685020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4336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685799"/>
            <a:ext cx="9905999" cy="948457"/>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70936" y="1849212"/>
            <a:ext cx="4569056"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6452008" y="1849212"/>
            <a:ext cx="4596992" cy="409438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FD9AFD03-FE9C-40DF-B862-03968B25C24F}" type="datetime1">
              <a:rPr lang="en-US" smtClean="0"/>
              <a:t>2/2/2026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9177AF9D-3C1B-C06E-8ED0-0E93CB299E0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54004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845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9213"/>
            <a:ext cx="3886200"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41216" y="1849213"/>
            <a:ext cx="5307785" cy="4094387"/>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2FD384AD-C61A-48D6-93CC-8F2E0CDBE1F5}" type="datetime1">
              <a:rPr lang="en-US" smtClean="0"/>
              <a:t>2/2/2026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3068E299-4F76-11A9-0401-93911962B31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502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1832"/>
          </a:xfrm>
        </p:spPr>
        <p:txBody>
          <a:bodyPr anchor="t"/>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143000" y="1855838"/>
            <a:ext cx="4678055" cy="4087762"/>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569855" y="1855839"/>
            <a:ext cx="4479145" cy="408776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flipH="1">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614BD192-03A5-4A45-AA3A-3048777F9DA1}" type="datetime1">
              <a:rPr lang="en-US" smtClean="0"/>
              <a:t>2/2/2026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495B70AA-3B93-7622-1DFB-94A2304AD14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1101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685801"/>
            <a:ext cx="6416832" cy="914400"/>
          </a:xfrm>
        </p:spPr>
        <p:txBody>
          <a:bodyPr anchor="t"/>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828299"/>
            <a:ext cx="6416832" cy="4115300"/>
          </a:xfrm>
        </p:spPr>
        <p:txBody>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10058400" y="6400800"/>
            <a:ext cx="990600" cy="457200"/>
          </a:xfrm>
        </p:spPr>
        <p:txBody>
          <a:bodyPr/>
          <a:lstStyle/>
          <a:p>
            <a:fld id="{688BF943-8E28-4DFB-B0DE-F00AF9279F8D}" type="datetime1">
              <a:rPr lang="en-US" smtClean="0"/>
              <a:t>2/2/2026</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239A83E-B0F1-03F6-74AC-D67E31FB986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652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94998"/>
            <a:ext cx="6407304" cy="914400"/>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2999" y="1828299"/>
            <a:ext cx="6407305" cy="411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0">
            <a:extLst>
              <a:ext uri="{FF2B5EF4-FFF2-40B4-BE49-F238E27FC236}">
                <a16:creationId xmlns:a16="http://schemas.microsoft.com/office/drawing/2014/main" id="{A0F08A51-DDF0-F904-C832-37321BA8D046}"/>
              </a:ext>
            </a:extLst>
          </p:cNvPr>
          <p:cNvSpPr>
            <a:spLocks noGrp="1"/>
          </p:cNvSpPr>
          <p:nvPr>
            <p:ph type="pic" sz="quarter" idx="13" hasCustomPrompt="1"/>
          </p:nvPr>
        </p:nvSpPr>
        <p:spPr>
          <a:xfrm>
            <a:off x="8271848"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14FE1444-BD57-4488-BC66-780B65504E47}" type="datetime1">
              <a:rPr lang="en-US" smtClean="0"/>
              <a:t>2/2/2026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2500A44A-2759-A2C2-08DC-0AAFC6B55096}"/>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194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20467"/>
            <a:ext cx="3517146" cy="1628481"/>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1" y="2563904"/>
            <a:ext cx="3517146"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372162" y="685801"/>
            <a:ext cx="5676838"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C7D6AC0-AFBC-4BF8-914C-3A003B9A62FD}"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BEC98E67-C3DE-1B21-ADC4-8C5E2F6367F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470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72129" y="709098"/>
            <a:ext cx="2491239" cy="1639852"/>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72128" y="2563905"/>
            <a:ext cx="2491239"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375384" y="685800"/>
            <a:ext cx="6673616"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0800"/>
            <a:ext cx="990599" cy="457200"/>
          </a:xfrm>
        </p:spPr>
        <p:txBody>
          <a:bodyPr/>
          <a:lstStyle/>
          <a:p>
            <a:fld id="{2DA2328B-B1E6-45A4-86CF-8A83B4DA9E96}"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E70BF570-92F5-4B04-EE32-8093EAC2D17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145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143000" y="5243865"/>
            <a:ext cx="9906000" cy="709673"/>
          </a:xfrm>
        </p:spPr>
        <p:txBody>
          <a:bodyPr anchor="b">
            <a:normAutofit/>
          </a:bodyPr>
          <a:lstStyle>
            <a:lvl1pPr algn="ctr">
              <a:lnSpc>
                <a:spcPct val="110000"/>
              </a:lnSpc>
              <a:defRPr sz="2600" b="1" i="0">
                <a:solidFill>
                  <a:schemeClr val="bg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143000" y="685801"/>
            <a:ext cx="9906000" cy="4329860"/>
          </a:xfrm>
        </p:spPr>
        <p:txBody>
          <a:bodyPr anchor="t">
            <a:normAutofit/>
          </a:bodyPr>
          <a:lstStyle>
            <a:lvl1pPr marL="0" indent="0" algn="ctr">
              <a:lnSpc>
                <a:spcPct val="90000"/>
              </a:lnSpc>
              <a:buNone/>
              <a:defRPr sz="25000" b="0">
                <a:solidFill>
                  <a:schemeClr val="bg1"/>
                </a:solidFill>
                <a:latin typeface="+mj-lt"/>
                <a:cs typeface="Mongolian Baiti" panose="03000500000000000000" pitchFamily="66" charset="0"/>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B38E9D8-4FC1-4DAE-99E4-835FCD288395}" type="datetime1">
              <a:rPr lang="en-US" smtClean="0"/>
              <a:t>2/2/2026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FA7AB40-CE07-6773-F477-107BB694C7B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871658"/>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3CD651BA-50FB-2DF6-3F6E-69C4FCD7BA80}"/>
              </a:ext>
            </a:extLst>
          </p:cNvPr>
          <p:cNvSpPr>
            <a:spLocks noGrp="1"/>
          </p:cNvSpPr>
          <p:nvPr>
            <p:ph type="title"/>
          </p:nvPr>
        </p:nvSpPr>
        <p:spPr>
          <a:xfrm>
            <a:off x="6095999" y="4609809"/>
            <a:ext cx="4953001" cy="1343730"/>
          </a:xfrm>
        </p:spPr>
        <p:txBody>
          <a:bodyPr anchor="b"/>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FCA4E528-A76C-88B7-F866-78D030A514D8}"/>
              </a:ext>
            </a:extLst>
          </p:cNvPr>
          <p:cNvSpPr>
            <a:spLocks noGrp="1"/>
          </p:cNvSpPr>
          <p:nvPr>
            <p:ph sz="quarter" idx="14" hasCustomPrompt="1"/>
          </p:nvPr>
        </p:nvSpPr>
        <p:spPr>
          <a:xfrm>
            <a:off x="1143000" y="685801"/>
            <a:ext cx="9906000" cy="3276600"/>
          </a:xfrm>
        </p:spPr>
        <p:txBody>
          <a:bodyPr anchor="b"/>
          <a:lstStyle>
            <a:lvl1pPr>
              <a:lnSpc>
                <a:spcPct val="90000"/>
              </a:lnSpc>
              <a:buNone/>
              <a:defRPr sz="270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40BAEB1E-5971-4FE0-8556-E58B94C51D44}" type="datetime1">
              <a:rPr lang="en-US" smtClean="0"/>
              <a:t>2/2/2026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0EA5BF1-23C2-0F30-7510-43650AEC4DE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589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8017" y="2015442"/>
            <a:ext cx="4240984" cy="3960242"/>
          </a:xfrm>
        </p:spPr>
        <p:txBody>
          <a:bodyPr vert="horz" lIns="91440" tIns="45720" rIns="91440" bIns="45720" rtlCol="0" anchor="t">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8016" y="685800"/>
            <a:ext cx="3755116" cy="1114678"/>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1" y="685800"/>
            <a:ext cx="4952999"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tx1"/>
                </a:solidFill>
                <a:effectLst/>
              </a:defRPr>
            </a:lvl1pPr>
          </a:lstStyle>
          <a:p>
            <a:fld id="{EC51F7A3-E7CB-4889-B172-A123C630DC51}"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12" name="Straight Connector 11">
            <a:extLst>
              <a:ext uri="{FF2B5EF4-FFF2-40B4-BE49-F238E27FC236}">
                <a16:creationId xmlns:a16="http://schemas.microsoft.com/office/drawing/2014/main" id="{0E8BDBFD-5D03-F89B-C880-B0D233D5D48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5541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C3DADE7F-E67E-CAEA-8072-B9514E6E1175}"/>
              </a:ext>
            </a:extLst>
          </p:cNvPr>
          <p:cNvSpPr>
            <a:spLocks noGrp="1"/>
          </p:cNvSpPr>
          <p:nvPr>
            <p:ph type="title"/>
          </p:nvPr>
        </p:nvSpPr>
        <p:spPr>
          <a:xfrm>
            <a:off x="8153399" y="685800"/>
            <a:ext cx="2895601" cy="5267739"/>
          </a:xfrm>
        </p:spPr>
        <p:txBody>
          <a:bodyPr anchor="ctr"/>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64D4B29D-DD33-F8A0-6077-D56DBC08D2DB}"/>
              </a:ext>
            </a:extLst>
          </p:cNvPr>
          <p:cNvSpPr>
            <a:spLocks noGrp="1"/>
          </p:cNvSpPr>
          <p:nvPr>
            <p:ph sz="quarter" idx="14" hasCustomPrompt="1"/>
          </p:nvPr>
        </p:nvSpPr>
        <p:spPr>
          <a:xfrm>
            <a:off x="1143000" y="685800"/>
            <a:ext cx="6781800" cy="4191001"/>
          </a:xfrm>
        </p:spPr>
        <p:txBody>
          <a:bodyPr anchor="b"/>
          <a:lstStyle>
            <a:lvl1pPr>
              <a:lnSpc>
                <a:spcPct val="90000"/>
              </a:lnSpc>
              <a:buNone/>
              <a:defRPr sz="20000">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p>
            <a:fld id="{39DFF5D4-4547-4361-B250-BFE60A41E1A4}" type="datetime1">
              <a:rPr lang="en-US" smtClean="0"/>
              <a:t>2/2/2026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D002FC57-F63B-DF9D-9ACC-AC4696C03769}"/>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6074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 Larg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D15B53-A6D4-5307-3354-15A2A777AAD6}"/>
              </a:ext>
            </a:extLst>
          </p:cNvPr>
          <p:cNvSpPr>
            <a:spLocks noGrp="1"/>
          </p:cNvSpPr>
          <p:nvPr>
            <p:ph sz="quarter" idx="14" hasCustomPrompt="1"/>
          </p:nvPr>
        </p:nvSpPr>
        <p:spPr>
          <a:xfrm>
            <a:off x="1143000" y="715425"/>
            <a:ext cx="9906000" cy="4217987"/>
          </a:xfrm>
        </p:spPr>
        <p:txBody>
          <a:bodyPr/>
          <a:lstStyle>
            <a:lvl1pPr>
              <a:lnSpc>
                <a:spcPct val="90000"/>
              </a:lnSpc>
              <a:buNone/>
              <a:defRPr sz="27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4499B2AA-EA1F-4808-8C25-C8FD26324E26}" type="datetime1">
              <a:rPr lang="en-US" smtClean="0"/>
              <a:t>2/2/2026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99D6B5B7-21A5-3BED-394A-5383E64E7DF5}"/>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3B1AF28-7C69-5D76-E7F7-FF9768CC36DF}"/>
              </a:ext>
            </a:extLst>
          </p:cNvPr>
          <p:cNvSpPr>
            <a:spLocks noGrp="1"/>
          </p:cNvSpPr>
          <p:nvPr>
            <p:ph type="title"/>
          </p:nvPr>
        </p:nvSpPr>
        <p:spPr>
          <a:xfrm>
            <a:off x="1143001" y="5166360"/>
            <a:ext cx="8759952" cy="786384"/>
          </a:xfrm>
        </p:spPr>
        <p:txBody>
          <a:bodyPr/>
          <a:lstStyle>
            <a:lvl1pPr>
              <a:lnSpc>
                <a:spcPct val="110000"/>
              </a:lnSpc>
              <a:defRPr sz="28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2052174242"/>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anchor="t">
            <a:normAutofit/>
          </a:bodyPr>
          <a:lstStyle>
            <a:lvl1pPr marL="0" indent="0">
              <a:lnSpc>
                <a:spcPct val="90000"/>
              </a:lnSpc>
              <a:buNone/>
              <a:defRPr sz="5400" b="0">
                <a:solidFill>
                  <a:schemeClr val="bg1"/>
                </a:solidFill>
                <a:latin typeface="+mj-lt"/>
                <a:cs typeface="Mongolian Baiti" panose="03000500000000000000" pitchFamily="66" charset="0"/>
              </a:defRPr>
            </a:lvl1pPr>
            <a:lvl2pPr marL="228600" indent="0">
              <a:lnSpc>
                <a:spcPct val="90000"/>
              </a:lnSpc>
              <a:buNone/>
              <a:defRPr sz="5400" b="0">
                <a:solidFill>
                  <a:schemeClr val="bg1"/>
                </a:solidFill>
                <a:latin typeface="+mj-lt"/>
                <a:cs typeface="Mongolian Baiti" panose="03000500000000000000" pitchFamily="66" charset="0"/>
              </a:defRPr>
            </a:lvl2pPr>
            <a:lvl3pPr marL="457200" indent="0">
              <a:lnSpc>
                <a:spcPct val="90000"/>
              </a:lnSpc>
              <a:buNone/>
              <a:defRPr sz="5400" b="0">
                <a:solidFill>
                  <a:schemeClr val="bg1"/>
                </a:solidFill>
                <a:latin typeface="+mj-lt"/>
                <a:cs typeface="Mongolian Baiti" panose="03000500000000000000" pitchFamily="66" charset="0"/>
              </a:defRPr>
            </a:lvl3pPr>
            <a:lvl4pPr marL="685800" indent="0">
              <a:lnSpc>
                <a:spcPct val="90000"/>
              </a:lnSpc>
              <a:buNone/>
              <a:defRPr sz="5400" b="0">
                <a:solidFill>
                  <a:schemeClr val="bg1"/>
                </a:solidFill>
                <a:latin typeface="+mj-lt"/>
                <a:cs typeface="Mongolian Baiti" panose="03000500000000000000" pitchFamily="66" charset="0"/>
              </a:defRPr>
            </a:lvl4pPr>
            <a:lvl5pPr marL="914400" indent="0">
              <a:lnSpc>
                <a:spcPct val="90000"/>
              </a:lnSpc>
              <a:buNone/>
              <a:defRPr sz="5400" b="0">
                <a:solidFill>
                  <a:schemeClr val="bg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7F8C9FE2-6DE5-4BD7-B30C-85A8ECDF0918}" type="datetime1">
              <a:rPr lang="en-US" smtClean="0"/>
              <a:t>2/2/2026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D9E59E0B-DA31-573A-9F4C-606FE4AAB022}"/>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12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10439400" cy="5257800"/>
          </a:xfrm>
        </p:spPr>
        <p:txBody>
          <a:bodyPr anchor="t">
            <a:normAutofit/>
          </a:bodyPr>
          <a:lstStyle>
            <a:lvl1pPr marL="0" indent="0">
              <a:lnSpc>
                <a:spcPct val="90000"/>
              </a:lnSpc>
              <a:buNone/>
              <a:defRPr sz="5400" b="0">
                <a:solidFill>
                  <a:schemeClr val="tx1"/>
                </a:solidFill>
                <a:latin typeface="+mj-lt"/>
                <a:cs typeface="Mongolian Baiti" panose="03000500000000000000" pitchFamily="66" charset="0"/>
              </a:defRPr>
            </a:lvl1pPr>
            <a:lvl2pPr marL="228600" indent="0">
              <a:lnSpc>
                <a:spcPct val="90000"/>
              </a:lnSpc>
              <a:buNone/>
              <a:defRPr sz="5400" b="0">
                <a:solidFill>
                  <a:schemeClr val="tx1"/>
                </a:solidFill>
                <a:latin typeface="+mj-lt"/>
                <a:cs typeface="Mongolian Baiti" panose="03000500000000000000" pitchFamily="66" charset="0"/>
              </a:defRPr>
            </a:lvl2pPr>
            <a:lvl3pPr marL="457200" indent="0">
              <a:lnSpc>
                <a:spcPct val="90000"/>
              </a:lnSpc>
              <a:buNone/>
              <a:defRPr sz="5400" b="0">
                <a:solidFill>
                  <a:schemeClr val="tx1"/>
                </a:solidFill>
                <a:latin typeface="+mj-lt"/>
                <a:cs typeface="Mongolian Baiti" panose="03000500000000000000" pitchFamily="66" charset="0"/>
              </a:defRPr>
            </a:lvl3pPr>
            <a:lvl4pPr marL="685800" indent="0">
              <a:lnSpc>
                <a:spcPct val="90000"/>
              </a:lnSpc>
              <a:buNone/>
              <a:defRPr sz="5400" b="0">
                <a:solidFill>
                  <a:schemeClr val="tx1"/>
                </a:solidFill>
                <a:latin typeface="+mj-lt"/>
                <a:cs typeface="Mongolian Baiti" panose="03000500000000000000" pitchFamily="66" charset="0"/>
              </a:defRPr>
            </a:lvl4pPr>
            <a:lvl5pPr marL="914400" indent="0">
              <a:lnSpc>
                <a:spcPct val="90000"/>
              </a:lnSpc>
              <a:buNone/>
              <a:defRPr sz="5400" b="0">
                <a:solidFill>
                  <a:schemeClr val="tx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p>
            <a:fld id="{00D39FB3-A85A-4123-936A-B01B34283303}" type="datetime1">
              <a:rPr lang="en-US" smtClean="0"/>
              <a:t>2/2/2026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5E01FFB5-9AC9-5608-D38C-31B179F100F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6665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1"/>
            <a:ext cx="9906000" cy="5257799"/>
          </a:xfrm>
        </p:spPr>
        <p:txBody>
          <a:bodyPr anchor="b">
            <a:normAutofit/>
          </a:bodyPr>
          <a:lstStyle>
            <a:lvl1pPr marL="0" indent="0">
              <a:lnSpc>
                <a:spcPct val="90000"/>
              </a:lnSpc>
              <a:buNone/>
              <a:defRPr sz="5400" b="0">
                <a:latin typeface="+mj-lt"/>
                <a:cs typeface="Mongolian Baiti" panose="03000500000000000000" pitchFamily="66" charset="0"/>
              </a:defRPr>
            </a:lvl1pPr>
            <a:lvl2pPr marL="228600" indent="0">
              <a:lnSpc>
                <a:spcPct val="90000"/>
              </a:lnSpc>
              <a:buNone/>
              <a:defRPr sz="5400" b="0">
                <a:latin typeface="+mj-lt"/>
                <a:cs typeface="Mongolian Baiti" panose="03000500000000000000" pitchFamily="66" charset="0"/>
              </a:defRPr>
            </a:lvl2pPr>
            <a:lvl3pPr marL="457200" indent="0">
              <a:lnSpc>
                <a:spcPct val="90000"/>
              </a:lnSpc>
              <a:buNone/>
              <a:defRPr sz="5400" b="0">
                <a:latin typeface="+mj-lt"/>
                <a:cs typeface="Mongolian Baiti" panose="03000500000000000000" pitchFamily="66" charset="0"/>
              </a:defRPr>
            </a:lvl3pPr>
            <a:lvl4pPr marL="685800" indent="0">
              <a:lnSpc>
                <a:spcPct val="90000"/>
              </a:lnSpc>
              <a:buNone/>
              <a:defRPr sz="5400" b="0">
                <a:latin typeface="+mj-lt"/>
                <a:cs typeface="Mongolian Baiti" panose="03000500000000000000" pitchFamily="66" charset="0"/>
              </a:defRPr>
            </a:lvl4pPr>
            <a:lvl5pPr marL="914400" indent="0">
              <a:lnSpc>
                <a:spcPct val="90000"/>
              </a:lnSpc>
              <a:buNone/>
              <a:defRPr sz="5400" b="0">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152400" y="6400800"/>
            <a:ext cx="5943599" cy="457200"/>
          </a:xfrm>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0" y="6400800"/>
            <a:ext cx="990600" cy="457200"/>
          </a:xfrm>
        </p:spPr>
        <p:txBody>
          <a:bodyPr/>
          <a:lstStyle/>
          <a:p>
            <a:fld id="{A70944E6-539A-4BC8-B250-092F2CE95E90}" type="datetime1">
              <a:rPr lang="en-US" smtClean="0"/>
              <a:t>2/2/2026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16CE4C6-A657-5805-17C1-DFBE412C51B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26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vert="horz" lIns="91440" tIns="45720" rIns="91440" bIns="45720" rtlCol="0" anchor="t">
            <a:normAutofit/>
          </a:bodyPr>
          <a:lstStyle>
            <a:lvl1pPr marL="0" indent="0">
              <a:lnSpc>
                <a:spcPct val="90000"/>
              </a:lnSpc>
              <a:buNone/>
              <a:defRPr lang="en-US" sz="5400" b="1" dirty="0">
                <a:solidFill>
                  <a:schemeClr val="bg1"/>
                </a:solidFill>
                <a:latin typeface="+mn-lt"/>
              </a:defRPr>
            </a:lvl1pPr>
            <a:lvl2pPr marL="228600" indent="0">
              <a:lnSpc>
                <a:spcPct val="90000"/>
              </a:lnSpc>
              <a:buNone/>
              <a:defRPr lang="en-US" sz="5400" b="1" dirty="0">
                <a:solidFill>
                  <a:schemeClr val="bg1"/>
                </a:solidFill>
                <a:latin typeface="+mn-lt"/>
              </a:defRPr>
            </a:lvl2pPr>
            <a:lvl3pPr marL="457200" indent="0">
              <a:lnSpc>
                <a:spcPct val="90000"/>
              </a:lnSpc>
              <a:buNone/>
              <a:defRPr lang="en-US" sz="5400" b="1" dirty="0">
                <a:solidFill>
                  <a:schemeClr val="bg1"/>
                </a:solidFill>
                <a:latin typeface="+mn-lt"/>
              </a:defRPr>
            </a:lvl3pPr>
            <a:lvl4pPr marL="685800" indent="0">
              <a:lnSpc>
                <a:spcPct val="90000"/>
              </a:lnSpc>
              <a:buNone/>
              <a:defRPr lang="en-US" sz="5400" b="1" dirty="0">
                <a:solidFill>
                  <a:schemeClr val="bg1"/>
                </a:solidFill>
                <a:latin typeface="+mn-lt"/>
              </a:defRPr>
            </a:lvl4pPr>
            <a:lvl5pPr marL="914400" indent="0">
              <a:lnSpc>
                <a:spcPct val="90000"/>
              </a:lnSpc>
              <a:buNone/>
              <a:defRPr lang="en-US" sz="5400" b="1" dirty="0">
                <a:solidFill>
                  <a:schemeClr val="bg1"/>
                </a:solidFill>
                <a:latin typeface="+mn-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30B6F89-4209-4DBA-AE92-A89C4CA08C29}" type="datetime1">
              <a:rPr lang="en-US" smtClean="0"/>
              <a:t>2/2/2026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2C45B696-5A62-5895-72D9-DC0A3B3E2F8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59651"/>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5029200"/>
            <a:ext cx="9906000" cy="914400"/>
          </a:xfrm>
        </p:spPr>
        <p:txBody>
          <a:bodyPr anchor="b">
            <a:normAutofit/>
          </a:bodyPr>
          <a:lstStyle>
            <a:lvl1pP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114800"/>
          </a:xfrm>
        </p:spPr>
        <p:txBody>
          <a:bodyPr anchor="b">
            <a:normAutofit/>
          </a:bodyPr>
          <a:lstStyle>
            <a:lvl1pPr marL="164592" indent="-164592">
              <a:lnSpc>
                <a:spcPct val="10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9C85BD29-F703-441C-BA70-A68EA51BEFAB}" type="datetime1">
              <a:rPr lang="en-US" smtClean="0"/>
              <a:t>2/2/2026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4A33729E-38D5-A1E3-A590-6B649D520DE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1682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4955722"/>
            <a:ext cx="9906000" cy="987878"/>
          </a:xfrm>
        </p:spPr>
        <p:txBody>
          <a:bodyPr anchor="ctr">
            <a:normAutofit/>
          </a:bodyPr>
          <a:lstStyle>
            <a:lvl1pPr algn="r">
              <a:lnSpc>
                <a:spcPct val="120000"/>
              </a:lnSpc>
              <a:defRPr sz="2000" b="1" i="0" spc="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3950208"/>
          </a:xfrm>
        </p:spPr>
        <p:txBody>
          <a:bodyPr anchor="t">
            <a:normAutofit/>
          </a:bodyPr>
          <a:lstStyle>
            <a:lvl1pPr marL="164592" indent="-164592">
              <a:lnSpc>
                <a:spcPct val="100000"/>
              </a:lnSpc>
              <a:spcBef>
                <a:spcPts val="0"/>
              </a:spcBef>
              <a:buNone/>
              <a:defRPr sz="4800">
                <a:solidFill>
                  <a:schemeClr val="bg1"/>
                </a:solidFill>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8F5B9CFA-6593-4507-A356-FB73387E9819}" type="datetime1">
              <a:rPr lang="en-US" smtClean="0"/>
              <a:t>2/2/2026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EAB597FC-DDBE-CAE6-D19E-43EBC6822347}"/>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96184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5029200"/>
            <a:ext cx="6341532" cy="914399"/>
          </a:xfrm>
        </p:spPr>
        <p:txBody>
          <a:bodyPr anchor="b">
            <a:normAutofit/>
          </a:bodyPr>
          <a:lstStyle>
            <a:lvl1pPr algn="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073980"/>
          </a:xfrm>
        </p:spPr>
        <p:txBody>
          <a:bodyPr anchor="ctr">
            <a:normAutofit/>
          </a:bodyPr>
          <a:lstStyle>
            <a:lvl1pPr marL="164592" indent="-164592">
              <a:lnSpc>
                <a:spcPct val="11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6DF2A675-1020-4672-8497-CDB1190FE408}" type="datetime1">
              <a:rPr lang="en-US" smtClean="0"/>
              <a:t>2/2/2026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E0B72BA-2488-6234-EBE9-5F35F28FB99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9562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9906000" cy="1828800"/>
          </a:xfrm>
        </p:spPr>
        <p:txBody>
          <a:bodyPr anchor="b">
            <a:normAutofit/>
          </a:bodyPr>
          <a:lstStyle>
            <a:lvl1pPr>
              <a:defRPr sz="7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143000" y="2729555"/>
            <a:ext cx="9906000" cy="3214045"/>
          </a:xfrm>
        </p:spPr>
        <p:txBody>
          <a:bodyPr/>
          <a:lstStyle>
            <a:lvl1pPr marL="0" indent="0">
              <a:spcBef>
                <a:spcPts val="0"/>
              </a:spcBef>
              <a:buNone/>
              <a:defRPr>
                <a:solidFill>
                  <a:schemeClr val="tx1"/>
                </a:solidFill>
                <a:latin typeface="+mn-lt"/>
              </a:defRPr>
            </a:lvl1pPr>
            <a:lvl2pPr marL="228600" indent="0">
              <a:spcBef>
                <a:spcPts val="0"/>
              </a:spcBef>
              <a:buNone/>
              <a:defRPr>
                <a:solidFill>
                  <a:schemeClr val="tx1"/>
                </a:solidFill>
                <a:latin typeface="+mn-lt"/>
              </a:defRPr>
            </a:lvl2pPr>
            <a:lvl3pPr marL="457200" indent="0">
              <a:spcBef>
                <a:spcPts val="0"/>
              </a:spcBef>
              <a:buNone/>
              <a:defRPr>
                <a:solidFill>
                  <a:schemeClr val="tx1"/>
                </a:solidFill>
                <a:latin typeface="+mn-lt"/>
              </a:defRPr>
            </a:lvl3pPr>
            <a:lvl4pPr marL="685800" indent="0">
              <a:spcBef>
                <a:spcPts val="0"/>
              </a:spcBef>
              <a:buNone/>
              <a:defRPr>
                <a:solidFill>
                  <a:schemeClr val="tx1"/>
                </a:solidFill>
                <a:latin typeface="+mn-lt"/>
              </a:defRPr>
            </a:lvl4pPr>
            <a:lvl5pPr marL="914400" indent="0">
              <a:spcBef>
                <a:spcPts val="0"/>
              </a:spcBef>
              <a:buNone/>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5B21EF61-A901-4AB4-9C45-C45E4D36F49E}"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597917D3-DF16-9257-206A-EC4725B68DB8}"/>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62237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2990" y="2827402"/>
            <a:ext cx="3736010" cy="2845567"/>
          </a:xfrm>
        </p:spPr>
        <p:txBody>
          <a:bodyPr vert="horz" lIns="91440" tIns="45720" rIns="91440" bIns="45720" rtlCol="0" anchor="t">
            <a:normAutofit/>
          </a:bodyPr>
          <a:lstStyle>
            <a:lvl1pPr>
              <a:defRPr lang="en-US" sz="4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2988" y="1521399"/>
            <a:ext cx="3729915" cy="1123122"/>
          </a:xfrm>
        </p:spPr>
        <p:txBody>
          <a:bodyPr vert="horz" lIns="91440" tIns="45720" rIns="91440" bIns="45720" rtlCol="0" anchor="b">
            <a:normAutofit/>
          </a:bodyPr>
          <a:lstStyle>
            <a:lvl1pPr marL="0" indent="0">
              <a:spcBef>
                <a:spcPts val="0"/>
              </a:spcBef>
              <a:buNone/>
              <a:defRPr lang="en-US" sz="2000" b="1"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0" y="685800"/>
            <a:ext cx="5457968"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lvl1pPr>
              <a:defRPr>
                <a:solidFill>
                  <a:schemeClr val="tx1"/>
                </a:solidFill>
                <a:effectLst/>
              </a:defRPr>
            </a:lvl1pPr>
          </a:lstStyle>
          <a:p>
            <a:fld id="{7D8177C5-BD9A-4D23-83AF-F5B841ADF3F2}"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9" name="Straight Connector 8">
            <a:extLst>
              <a:ext uri="{FF2B5EF4-FFF2-40B4-BE49-F238E27FC236}">
                <a16:creationId xmlns:a16="http://schemas.microsoft.com/office/drawing/2014/main" id="{546E54C3-5CBC-D17E-9D7C-4FF681AFB4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65074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2278617"/>
            <a:ext cx="8430767" cy="1842020"/>
          </a:xfrm>
        </p:spPr>
        <p:txBody>
          <a:bodyPr anchor="b">
            <a:noAutofit/>
          </a:bodyPr>
          <a:lstStyle>
            <a:lvl1pPr>
              <a:defRPr sz="72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143128" y="4335592"/>
            <a:ext cx="8430639" cy="1608008"/>
          </a:xfrm>
        </p:spPr>
        <p:txBody>
          <a:bodyPr>
            <a:normAutofit/>
          </a:bodyPr>
          <a:lstStyle>
            <a:lvl1pPr marL="0" indent="0">
              <a:spcBef>
                <a:spcPts val="0"/>
              </a:spcBef>
              <a:buNone/>
              <a:defRPr sz="1800">
                <a:solidFill>
                  <a:schemeClr val="bg1"/>
                </a:solidFill>
              </a:defRPr>
            </a:lvl1pPr>
            <a:lvl2pPr marL="228600" indent="0">
              <a:spcBef>
                <a:spcPts val="0"/>
              </a:spcBef>
              <a:buNone/>
              <a:defRPr sz="1600">
                <a:solidFill>
                  <a:schemeClr val="bg1"/>
                </a:solidFill>
              </a:defRPr>
            </a:lvl2pPr>
            <a:lvl3pPr marL="457200" indent="0">
              <a:spcBef>
                <a:spcPts val="0"/>
              </a:spcBef>
              <a:buNone/>
              <a:defRPr sz="1400">
                <a:solidFill>
                  <a:schemeClr val="bg1"/>
                </a:solidFill>
              </a:defRPr>
            </a:lvl3pPr>
            <a:lvl4pPr marL="685800" indent="0">
              <a:spcBef>
                <a:spcPts val="0"/>
              </a:spcBef>
              <a:buNone/>
              <a:defRPr sz="1400">
                <a:solidFill>
                  <a:schemeClr val="bg1"/>
                </a:solidFill>
              </a:defRPr>
            </a:lvl4pPr>
            <a:lvl5pPr marL="914400" indent="0">
              <a:spcBef>
                <a:spcPts val="0"/>
              </a:spcBef>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E99C0E38-0B6C-4F02-AE7F-390E700470CD}"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2972AAFA-E5BE-EBA1-7C6C-D6C7CA13C4A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320006"/>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1036"/>
            <a:ext cx="9906000" cy="999861"/>
          </a:xfrm>
        </p:spPr>
        <p:txBody>
          <a:bodyPr anchor="t"/>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1142999"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4305"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833FF731-0671-4E16-83B5-1527EB111BED}"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78B40A4-AD32-3681-054F-B1104A95BB7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3485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143000" y="685800"/>
            <a:ext cx="9906000" cy="857904"/>
          </a:xfrm>
        </p:spPr>
        <p:txBody>
          <a:bodyPr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143000"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1143000"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8116"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7162"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10058401" y="6400800"/>
            <a:ext cx="990599" cy="457200"/>
          </a:xfrm>
        </p:spPr>
        <p:txBody>
          <a:bodyPr/>
          <a:lstStyle/>
          <a:p>
            <a:fld id="{0522869C-8080-4F99-8FAC-1725E6C242DF}" type="datetime1">
              <a:rPr lang="en-US" smtClean="0"/>
              <a:t>2/2/2026</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BFE3AABC-393D-6A10-85E1-3DA5FCF6F28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556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143000" y="685800"/>
            <a:ext cx="9906000" cy="1124035"/>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10058401" y="6400800"/>
            <a:ext cx="990599" cy="457200"/>
          </a:xfrm>
        </p:spPr>
        <p:txBody>
          <a:bodyPr/>
          <a:lstStyle/>
          <a:p>
            <a:fld id="{8DF9FB6F-4F0B-43F9-AF69-3B0CAC3B888F}" type="datetime1">
              <a:rPr lang="en-US" smtClean="0"/>
              <a:t>2/2/2026</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47143C1-3BF7-2821-826F-7956E68E4E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4839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10058401" y="6400800"/>
            <a:ext cx="990599" cy="457200"/>
          </a:xfrm>
        </p:spPr>
        <p:txBody>
          <a:bodyPr/>
          <a:lstStyle/>
          <a:p>
            <a:fld id="{00E5B50F-7E5E-430D-954F-DEC2717D2CC8}" type="datetime1">
              <a:rPr lang="en-US" smtClean="0"/>
              <a:t>2/2/2026</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332C6766-0277-BD60-47A7-70F9C799649E}"/>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891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166740" y="685801"/>
            <a:ext cx="3595634" cy="1808584"/>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166740" y="2743200"/>
            <a:ext cx="3595634" cy="3200400"/>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7" y="685801"/>
            <a:ext cx="5943599" cy="525779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10058401" y="6400800"/>
            <a:ext cx="990599" cy="457200"/>
          </a:xfrm>
        </p:spPr>
        <p:txBody>
          <a:bodyPr/>
          <a:lstStyle/>
          <a:p>
            <a:fld id="{F5570C49-D89B-4A85-81F2-2955DCD49ED2}" type="datetime1">
              <a:rPr lang="en-US" smtClean="0"/>
              <a:t>2/2/2026</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0F52DA44-7B78-2397-2B78-AD0FE8DE32E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1618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156692" y="685801"/>
            <a:ext cx="3595634" cy="1823162"/>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156692" y="2743200"/>
            <a:ext cx="3595634" cy="3200400"/>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34000" y="685802"/>
            <a:ext cx="5701308" cy="525779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10058401" y="6400800"/>
            <a:ext cx="990599" cy="457200"/>
          </a:xfrm>
        </p:spPr>
        <p:txBody>
          <a:bodyPr/>
          <a:lstStyle/>
          <a:p>
            <a:fld id="{E6CFD80B-F9FB-4989-A4EB-DBB19E6671FD}" type="datetime1">
              <a:rPr lang="en-US" smtClean="0"/>
              <a:t>2/2/2026</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24420CDB-B7DC-0296-6DF4-02A4E776627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02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2097452"/>
            <a:ext cx="9906000" cy="3874222"/>
          </a:xfrm>
        </p:spPr>
        <p:txBody>
          <a:bodyPr vert="horz" lIns="91440" tIns="45720" rIns="91440" bIns="45720" rtlCol="0" anchor="t">
            <a:normAutofit/>
          </a:bodyPr>
          <a:lstStyle>
            <a:lvl1pPr>
              <a:defRPr lang="en-US" sz="8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693821"/>
            <a:ext cx="7794754" cy="1200698"/>
          </a:xfrm>
        </p:spPr>
        <p:txBody>
          <a:bodyPr vert="horz" lIns="91440" tIns="45720" rIns="91440" bIns="45720" rtlCol="0" anchor="b">
            <a:normAutofit/>
          </a:bodyPr>
          <a:lstStyle>
            <a:lvl1pPr marL="0" indent="0">
              <a:buNone/>
              <a:defRPr lang="en-US" sz="2000" b="1" dirty="0">
                <a:solidFill>
                  <a:schemeClr val="accent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5F493D0-2A08-42DB-964D-2E1108D4CB76}"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2E0F3FF5-645F-9896-EB7A-64D903F7754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0831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1903564"/>
            <a:ext cx="9140954" cy="2836729"/>
          </a:xfrm>
        </p:spPr>
        <p:txBody>
          <a:bodyPr vert="horz" lIns="91440" tIns="45720" rIns="91440" bIns="45720" rtlCol="0" anchor="b">
            <a:normAutofit/>
          </a:bodyPr>
          <a:lstStyle>
            <a:lvl1pPr>
              <a:defRPr lang="en-US" sz="68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4923173"/>
            <a:ext cx="7388353" cy="1014984"/>
          </a:xfrm>
        </p:spPr>
        <p:txBody>
          <a:bodyPr vert="horz" lIns="91440" tIns="45720" rIns="91440" bIns="45720" rtlCol="0">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57C23FB3-0824-43FF-8EA1-707169FC13FA}"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8D985B18-7603-5E0E-67B4-DFB03DB2AA5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9407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94490"/>
            <a:ext cx="8229600" cy="2379013"/>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2" y="3962400"/>
            <a:ext cx="7588155" cy="1029310"/>
          </a:xfrm>
        </p:spPr>
        <p:txBody>
          <a:bodyPr>
            <a:normAutofit/>
          </a:bodyPr>
          <a:lstStyle>
            <a:lvl1pPr marL="0" indent="0" algn="ctr">
              <a:buNone/>
              <a:defRPr sz="2000" b="1"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D26C4EF4-1425-499B-9B0A-3303E07CFD10}"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0D01BC5C-C61F-D922-112D-C75F3114252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32519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t">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A9FD4B53-E1EA-4DC9-BEB9-493B5BDE9305}"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046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143001" y="698501"/>
            <a:ext cx="9906000" cy="1018531"/>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142999" y="1902460"/>
            <a:ext cx="9906001" cy="40411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400800"/>
            <a:ext cx="2155071" cy="457200"/>
          </a:xfrm>
          <a:prstGeom prst="rect">
            <a:avLst/>
          </a:prstGeom>
        </p:spPr>
        <p:txBody>
          <a:bodyPr vert="horz" lIns="91440" tIns="45720" rIns="91440" bIns="45720" rtlCol="0" anchor="ctr"/>
          <a:lstStyle>
            <a:lvl1pPr algn="r" rtl="0">
              <a:defRPr sz="1000" b="1" i="0">
                <a:solidFill>
                  <a:schemeClr val="tx1"/>
                </a:solidFill>
                <a:latin typeface="+mj-lt"/>
                <a:cs typeface="Mongolian Baiti" panose="03000500000000000000" pitchFamily="66" charset="0"/>
              </a:defRPr>
            </a:lvl1pPr>
          </a:lstStyle>
          <a:p>
            <a:fld id="{8FD589F1-8A4C-4250-9180-4AE033388C26}" type="datetime1">
              <a:rPr lang="en-US" smtClean="0"/>
              <a:t>2/2/2026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52400" y="6400800"/>
            <a:ext cx="5943599" cy="457200"/>
          </a:xfrm>
          <a:prstGeom prst="rect">
            <a:avLst/>
          </a:prstGeom>
        </p:spPr>
        <p:txBody>
          <a:bodyPr vert="horz" lIns="91440" tIns="45720" rIns="91440" bIns="45720" rtlCol="0" anchor="ctr"/>
          <a:lstStyle>
            <a:lvl1pPr algn="l" rtl="0">
              <a:defRPr sz="1000" b="1" i="0">
                <a:solidFill>
                  <a:schemeClr val="tx1"/>
                </a:solidFill>
                <a:latin typeface="+mj-lt"/>
                <a:cs typeface="Mongolian Baiti" panose="03000500000000000000" pitchFamily="66" charset="0"/>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49000" y="6400800"/>
            <a:ext cx="990599" cy="457200"/>
          </a:xfrm>
          <a:prstGeom prst="rect">
            <a:avLst/>
          </a:prstGeom>
        </p:spPr>
        <p:txBody>
          <a:bodyPr vert="horz" lIns="91440" tIns="45720" rIns="91440" bIns="45720" rtlCol="0" anchor="ctr"/>
          <a:lstStyle>
            <a:lvl1pPr algn="r" rtl="0">
              <a:defRPr sz="1000" b="1" i="0">
                <a:solidFill>
                  <a:schemeClr val="accent1"/>
                </a:solidFill>
                <a:latin typeface="+mj-lt"/>
                <a:cs typeface="Mongolian Baiti" panose="03000500000000000000" pitchFamily="66" charset="0"/>
              </a:defRPr>
            </a:lvl1pPr>
          </a:lstStyle>
          <a:p>
            <a:fld id="{AEAA3239-9EA4-4A65-A281-97F994456D9F}" type="slidenum">
              <a:rPr lang="en-US" smtClean="0"/>
              <a:pPr/>
              <a:t>‹#›</a:t>
            </a:fld>
            <a:endParaRPr lang="en-US" dirty="0"/>
          </a:p>
        </p:txBody>
      </p:sp>
    </p:spTree>
    <p:extLst>
      <p:ext uri="{BB962C8B-B14F-4D97-AF65-F5344CB8AC3E}">
        <p14:creationId xmlns:p14="http://schemas.microsoft.com/office/powerpoint/2010/main" val="2020325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hf hdr="0" dt="0"/>
  <p:txStyles>
    <p:titleStyle>
      <a:lvl1pPr algn="l" defTabSz="914400" rtl="0" eaLnBrk="1" latinLnBrk="0" hangingPunct="1">
        <a:lnSpc>
          <a:spcPct val="80000"/>
        </a:lnSpc>
        <a:spcBef>
          <a:spcPct val="0"/>
        </a:spcBef>
        <a:buNone/>
        <a:defRPr sz="3600" b="0" i="0" kern="1200" spc="0" baseline="0">
          <a:solidFill>
            <a:schemeClr val="tx1"/>
          </a:solidFill>
          <a:latin typeface="+mj-lt"/>
          <a:ea typeface="+mj-ea"/>
          <a:cs typeface="Mongolian Baiti" panose="03000500000000000000" pitchFamily="66"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584" userDrawn="1">
          <p15:clr>
            <a:srgbClr val="F26B43"/>
          </p15:clr>
        </p15:guide>
        <p15:guide id="26" pos="96" userDrawn="1">
          <p15:clr>
            <a:srgbClr val="F26B43"/>
          </p15:clr>
        </p15:guide>
        <p15:guide id="27" pos="720" userDrawn="1">
          <p15:clr>
            <a:srgbClr val="F26B43"/>
          </p15:clr>
        </p15:guide>
        <p15:guide id="28" pos="6960" userDrawn="1">
          <p15:clr>
            <a:srgbClr val="F26B43"/>
          </p15:clr>
        </p15:guide>
        <p15:guide id="29" orient="horz" pos="4032" userDrawn="1">
          <p15:clr>
            <a:srgbClr val="F26B43"/>
          </p15:clr>
        </p15:guide>
        <p15:guide id="30" orient="horz" pos="432" userDrawn="1">
          <p15:clr>
            <a:srgbClr val="F26B43"/>
          </p15:clr>
        </p15:guide>
        <p15:guide id="31"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22.sv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1.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409E97E-B7FC-4A19-A7F2-BA9C7181315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modern, high-resolution image of a computer screen displaying lines of code and abstract digital patterns, with subtle circuit board elements in the background. The composition should allow for a centered title overlay and convey a sense of innovation and technical sophistication. No visible or implied text, letters, or words should appear anywhere in the image">
            <a:extLst>
              <a:ext uri="{FF2B5EF4-FFF2-40B4-BE49-F238E27FC236}">
                <a16:creationId xmlns:a16="http://schemas.microsoft.com/office/drawing/2014/main" id="{5F880BCE-A0AA-427F-AD74-36EE427D2B6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9A986127-D8E5-CDF2-E9ED-7864903457CE}"/>
              </a:ext>
            </a:extLst>
          </p:cNvPr>
          <p:cNvSpPr>
            <a:spLocks noGrp="1"/>
          </p:cNvSpPr>
          <p:nvPr>
            <p:ph type="sldNum" sz="quarter" idx="12"/>
          </p:nvPr>
        </p:nvSpPr>
        <p:spPr/>
        <p:txBody>
          <a:bodyPr/>
          <a:lstStyle/>
          <a:p>
            <a:fld id="{AEAA3239-9EA4-4A65-A281-97F994456D9F}" type="slidenum">
              <a:rPr lang="en-US" smtClean="0"/>
              <a:t>1</a:t>
            </a:fld>
            <a:endParaRPr lang="en-US" dirty="0"/>
          </a:p>
        </p:txBody>
      </p:sp>
      <p:sp>
        <p:nvSpPr>
          <p:cNvPr id="9" name="TextBox 8">
            <a:extLst>
              <a:ext uri="{FF2B5EF4-FFF2-40B4-BE49-F238E27FC236}">
                <a16:creationId xmlns:a16="http://schemas.microsoft.com/office/drawing/2014/main" id="{6E12FCCE-7BE1-44E7-8C5B-9D18B232DE18}"/>
              </a:ext>
            </a:extLst>
          </p:cNvPr>
          <p:cNvSpPr txBox="1"/>
          <p:nvPr/>
        </p:nvSpPr>
        <p:spPr>
          <a:xfrm>
            <a:off x="619125" y="1092547"/>
            <a:ext cx="4391025" cy="1340941"/>
          </a:xfrm>
          <a:prstGeom prst="rect">
            <a:avLst/>
          </a:prstGeom>
          <a:noFill/>
        </p:spPr>
        <p:txBody>
          <a:bodyPr wrap="square" rtlCol="0">
            <a:normAutofit fontScale="92500" lnSpcReduction="10000"/>
          </a:bodyPr>
          <a:lstStyle/>
          <a:p>
            <a:pPr marL="0" algn="l">
              <a:buNone/>
            </a:pPr>
            <a:r>
              <a:rPr sz="4800" b="0">
                <a:solidFill>
                  <a:srgbClr val="000000"/>
                </a:solidFill>
                <a:effectLst/>
                <a:latin typeface="Mongolian Baiti" panose="03000500000000000000" pitchFamily="66" charset="0"/>
              </a:rPr>
              <a:t>Designing a Lexical Analyzer</a:t>
            </a:r>
            <a:r>
              <a:rPr>
                <a:effectLst/>
              </a:rPr>
              <a:t> </a:t>
            </a:r>
            <a:endParaRPr lang="en-US"/>
          </a:p>
        </p:txBody>
      </p:sp>
      <p:sp>
        <p:nvSpPr>
          <p:cNvPr id="10" name="TextBox 9">
            <a:extLst>
              <a:ext uri="{FF2B5EF4-FFF2-40B4-BE49-F238E27FC236}">
                <a16:creationId xmlns:a16="http://schemas.microsoft.com/office/drawing/2014/main" id="{CAE8CF50-DEC9-4359-B20F-5FA29B5FCDA9}"/>
              </a:ext>
            </a:extLst>
          </p:cNvPr>
          <p:cNvSpPr txBox="1"/>
          <p:nvPr/>
        </p:nvSpPr>
        <p:spPr>
          <a:xfrm>
            <a:off x="619125" y="5361682"/>
            <a:ext cx="4391025" cy="594121"/>
          </a:xfrm>
          <a:prstGeom prst="rect">
            <a:avLst/>
          </a:prstGeom>
          <a:noFill/>
        </p:spPr>
        <p:txBody>
          <a:bodyPr wrap="square" rtlCol="0">
            <a:normAutofit lnSpcReduction="10000"/>
          </a:bodyPr>
          <a:lstStyle/>
          <a:p>
            <a:pPr marL="0" algn="l">
              <a:buNone/>
            </a:pPr>
            <a:r>
              <a:rPr sz="1800" b="0">
                <a:solidFill>
                  <a:srgbClr val="DDA152"/>
                </a:solidFill>
                <a:effectLst/>
                <a:latin typeface="Avenir"/>
              </a:rPr>
              <a:t>Tokenizing a simple language with clarity and rigor</a:t>
            </a:r>
            <a:r>
              <a:rPr>
                <a:effectLst/>
              </a:rPr>
              <a:t> </a:t>
            </a:r>
            <a:endParaRPr lang="en-US"/>
          </a:p>
        </p:txBody>
      </p:sp>
    </p:spTree>
    <p:extLst>
      <p:ext uri="{BB962C8B-B14F-4D97-AF65-F5344CB8AC3E}">
        <p14:creationId xmlns:p14="http://schemas.microsoft.com/office/powerpoint/2010/main" val="31309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82BE3-43E8-EE0A-C81A-7F44472BF57D}"/>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C85DA45-B350-1280-EDD1-37944496CC4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horizontal sequence of characters (such as a string '==abc'), with a magnifying glass hovering over the next character to be read (highlighting the lookahead concept), and a pointer indicating the current position in the sequence. The visual should convey the idea of inspecting the next character without moving the position, with a clean, modern style suitable for a technical audience. No visible or implied text, letters, or words should appear anywhere in the image. The composition should allow space for a code snippet overlay and clearly represent the peek operation in a lexer context">
            <a:extLst>
              <a:ext uri="{FF2B5EF4-FFF2-40B4-BE49-F238E27FC236}">
                <a16:creationId xmlns:a16="http://schemas.microsoft.com/office/drawing/2014/main" id="{47B29D50-571C-9489-A87D-A4892345C60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5BEAFD6C-E331-49A9-6851-F01D9DD418C5}"/>
              </a:ext>
            </a:extLst>
          </p:cNvPr>
          <p:cNvSpPr>
            <a:spLocks noGrp="1"/>
          </p:cNvSpPr>
          <p:nvPr>
            <p:ph type="sldNum" sz="quarter" idx="12"/>
          </p:nvPr>
        </p:nvSpPr>
        <p:spPr/>
        <p:txBody>
          <a:bodyPr/>
          <a:lstStyle/>
          <a:p>
            <a:fld id="{AEAA3239-9EA4-4A65-A281-97F994456D9F}" type="slidenum">
              <a:rPr lang="en-US" smtClean="0"/>
              <a:t>10</a:t>
            </a:fld>
            <a:endParaRPr lang="en-US" dirty="0"/>
          </a:p>
        </p:txBody>
      </p:sp>
      <p:sp>
        <p:nvSpPr>
          <p:cNvPr id="10" name="TextBox 9">
            <a:extLst>
              <a:ext uri="{FF2B5EF4-FFF2-40B4-BE49-F238E27FC236}">
                <a16:creationId xmlns:a16="http://schemas.microsoft.com/office/drawing/2014/main" id="{800266A7-6CBB-B9A0-EA04-3F773770B1FF}"/>
              </a:ext>
            </a:extLst>
          </p:cNvPr>
          <p:cNvSpPr txBox="1"/>
          <p:nvPr/>
        </p:nvSpPr>
        <p:spPr>
          <a:xfrm>
            <a:off x="619125" y="581025"/>
            <a:ext cx="4391025" cy="1508670"/>
          </a:xfrm>
          <a:prstGeom prst="rect">
            <a:avLst/>
          </a:prstGeom>
          <a:noFill/>
        </p:spPr>
        <p:txBody>
          <a:bodyPr wrap="square" rtlCol="0">
            <a:normAutofit fontScale="92500" lnSpcReduction="10000"/>
          </a:bodyPr>
          <a:lstStyle/>
          <a:p>
            <a:pPr marL="0" algn="l">
              <a:buNone/>
            </a:pPr>
            <a:r>
              <a:rPr sz="3600" dirty="0">
                <a:solidFill>
                  <a:srgbClr val="000000"/>
                </a:solidFill>
                <a:effectLst/>
                <a:latin typeface="Mongolian Baiti" panose="03000500000000000000" pitchFamily="66" charset="0"/>
              </a:rPr>
              <a:t>Implementing the </a:t>
            </a:r>
            <a:r>
              <a:rPr lang="en-US" sz="3600" dirty="0">
                <a:solidFill>
                  <a:srgbClr val="000000"/>
                </a:solidFill>
                <a:latin typeface="Mongolian Baiti" panose="03000500000000000000" pitchFamily="66" charset="0"/>
              </a:rPr>
              <a:t>Advance</a:t>
            </a:r>
            <a:r>
              <a:rPr sz="3600" dirty="0">
                <a:solidFill>
                  <a:srgbClr val="000000"/>
                </a:solidFill>
                <a:effectLst/>
                <a:latin typeface="Mongolian Baiti" panose="03000500000000000000" pitchFamily="66" charset="0"/>
              </a:rPr>
              <a:t> Function to </a:t>
            </a:r>
            <a:r>
              <a:rPr lang="en-US" sz="3600" dirty="0">
                <a:solidFill>
                  <a:srgbClr val="000000"/>
                </a:solidFill>
                <a:effectLst/>
                <a:latin typeface="Mongolian Baiti" panose="03000500000000000000" pitchFamily="66" charset="0"/>
              </a:rPr>
              <a:t>consume characters</a:t>
            </a:r>
            <a:endParaRPr lang="en-US" dirty="0"/>
          </a:p>
        </p:txBody>
      </p:sp>
      <p:sp>
        <p:nvSpPr>
          <p:cNvPr id="11" name="TextBox 10">
            <a:extLst>
              <a:ext uri="{FF2B5EF4-FFF2-40B4-BE49-F238E27FC236}">
                <a16:creationId xmlns:a16="http://schemas.microsoft.com/office/drawing/2014/main" id="{5F0129C7-EB7E-6765-555F-745963924338}"/>
              </a:ext>
            </a:extLst>
          </p:cNvPr>
          <p:cNvSpPr txBox="1"/>
          <p:nvPr/>
        </p:nvSpPr>
        <p:spPr>
          <a:xfrm>
            <a:off x="619125" y="2375445"/>
            <a:ext cx="4391025" cy="1767185"/>
          </a:xfrm>
          <a:prstGeom prst="rect">
            <a:avLst/>
          </a:prstGeom>
          <a:noFill/>
        </p:spPr>
        <p:txBody>
          <a:bodyPr wrap="square" rtlCol="0">
            <a:normAutofit/>
          </a:bodyPr>
          <a:lstStyle/>
          <a:p>
            <a:pPr marL="0" algn="l">
              <a:buNone/>
            </a:pPr>
            <a:r>
              <a:rPr sz="1650" b="1" dirty="0">
                <a:solidFill>
                  <a:srgbClr val="DDA152"/>
                </a:solidFill>
                <a:effectLst/>
                <a:latin typeface="Avenir"/>
              </a:rPr>
              <a:t>Purpose</a:t>
            </a:r>
            <a:r>
              <a:rPr dirty="0">
                <a:effectLst/>
              </a:rPr>
              <a:t> </a:t>
            </a:r>
          </a:p>
          <a:p>
            <a:r>
              <a:rPr lang="en-US" sz="1350" dirty="0">
                <a:solidFill>
                  <a:srgbClr val="000000"/>
                </a:solidFill>
                <a:latin typeface="Avenir"/>
              </a:rPr>
              <a:t>Moves the position forward by one and returns the character that was at the current position.</a:t>
            </a:r>
            <a:endParaRPr lang="en-US" sz="1400" dirty="0"/>
          </a:p>
          <a:p>
            <a:pPr marL="0" algn="l">
              <a:spcBef>
                <a:spcPts val="1200"/>
              </a:spcBef>
              <a:buNone/>
            </a:pPr>
            <a:r>
              <a:rPr sz="1650" b="1" dirty="0">
                <a:solidFill>
                  <a:srgbClr val="DDA152"/>
                </a:solidFill>
                <a:effectLst/>
                <a:latin typeface="Avenir"/>
              </a:rPr>
              <a:t>How it helps</a:t>
            </a:r>
            <a:r>
              <a:rPr dirty="0">
                <a:effectLst/>
              </a:rPr>
              <a:t> </a:t>
            </a:r>
          </a:p>
          <a:p>
            <a:pPr marL="0" algn="l">
              <a:spcBef>
                <a:spcPts val="600"/>
              </a:spcBef>
              <a:buNone/>
            </a:pPr>
            <a:r>
              <a:rPr lang="en-US" sz="1350" dirty="0">
                <a:solidFill>
                  <a:srgbClr val="000000"/>
                </a:solidFill>
                <a:effectLst/>
                <a:latin typeface="Avenir"/>
              </a:rPr>
              <a:t>Updates the internal state as well as the appropriate line and position variables</a:t>
            </a:r>
            <a:endParaRPr lang="en-US" dirty="0"/>
          </a:p>
        </p:txBody>
      </p:sp>
      <p:sp>
        <p:nvSpPr>
          <p:cNvPr id="12" name="TextBox 11">
            <a:extLst>
              <a:ext uri="{FF2B5EF4-FFF2-40B4-BE49-F238E27FC236}">
                <a16:creationId xmlns:a16="http://schemas.microsoft.com/office/drawing/2014/main" id="{CCD51FA0-8078-4953-ABA2-C2B60E8BE707}"/>
              </a:ext>
            </a:extLst>
          </p:cNvPr>
          <p:cNvSpPr txBox="1"/>
          <p:nvPr/>
        </p:nvSpPr>
        <p:spPr>
          <a:xfrm>
            <a:off x="619124" y="4302015"/>
            <a:ext cx="4391025" cy="1047303"/>
          </a:xfrm>
          <a:prstGeom prst="rect">
            <a:avLst/>
          </a:prstGeom>
          <a:noFill/>
        </p:spPr>
        <p:txBody>
          <a:bodyPr wrap="square" rtlCol="0">
            <a:noAutofit/>
          </a:bodyPr>
          <a:lstStyle/>
          <a:p>
            <a:pPr marL="0" algn="l">
              <a:buNone/>
            </a:pPr>
            <a:r>
              <a:rPr sz="1100" b="1" dirty="0">
                <a:solidFill>
                  <a:srgbClr val="DDA152"/>
                </a:solidFill>
                <a:effectLst/>
                <a:latin typeface="Avenir"/>
              </a:rPr>
              <a:t>Pseudocode</a:t>
            </a:r>
            <a:r>
              <a:rPr sz="1100" dirty="0">
                <a:effectLst/>
              </a:rPr>
              <a:t> </a:t>
            </a:r>
          </a:p>
          <a:p>
            <a:pPr marL="0" algn="l">
              <a:spcBef>
                <a:spcPts val="600"/>
              </a:spcBef>
              <a:buNone/>
            </a:pPr>
            <a:r>
              <a:rPr sz="1100" dirty="0">
                <a:solidFill>
                  <a:srgbClr val="000000"/>
                </a:solidFill>
                <a:effectLst/>
                <a:latin typeface="Courier New" panose="02070309020205020404" pitchFamily="49" charset="0"/>
              </a:rPr>
              <a:t>function </a:t>
            </a:r>
            <a:r>
              <a:rPr lang="en-US" sz="1100" dirty="0">
                <a:solidFill>
                  <a:srgbClr val="000000"/>
                </a:solidFill>
                <a:effectLst/>
                <a:latin typeface="Courier New" panose="02070309020205020404" pitchFamily="49" charset="0"/>
              </a:rPr>
              <a:t>advance</a:t>
            </a:r>
            <a:r>
              <a:rPr sz="1100" dirty="0">
                <a:solidFill>
                  <a:srgbClr val="000000"/>
                </a:solidFill>
                <a:effectLst/>
                <a:latin typeface="Courier New" panose="02070309020205020404" pitchFamily="49" charset="0"/>
              </a:rPr>
              <a:t>() {</a:t>
            </a:r>
            <a:r>
              <a:rPr sz="1100" dirty="0">
                <a:effectLst/>
              </a:rPr>
              <a:t> </a:t>
            </a:r>
            <a:endParaRPr lang="en-US" sz="1100" dirty="0">
              <a:effectLst/>
            </a:endParaRPr>
          </a:p>
          <a:p>
            <a:pPr marL="0" algn="l">
              <a:spcBef>
                <a:spcPts val="600"/>
              </a:spcBef>
              <a:buNone/>
            </a:pPr>
            <a:r>
              <a:rPr lang="en-US" sz="1100" dirty="0">
                <a:effectLst/>
              </a:rPr>
              <a:t>     if (</a:t>
            </a:r>
            <a:r>
              <a:rPr lang="en-US" sz="1100" dirty="0" err="1">
                <a:effectLst/>
              </a:rPr>
              <a:t>isAtEnd</a:t>
            </a:r>
            <a:r>
              <a:rPr lang="en-US" sz="1100" dirty="0">
                <a:effectLst/>
              </a:rPr>
              <a:t>())</a:t>
            </a:r>
          </a:p>
          <a:p>
            <a:pPr marL="0" algn="l">
              <a:spcBef>
                <a:spcPts val="600"/>
              </a:spcBef>
              <a:buNone/>
            </a:pPr>
            <a:r>
              <a:rPr lang="en-US" sz="1100" dirty="0">
                <a:effectLst/>
              </a:rPr>
              <a:t>          return ‘\0’;</a:t>
            </a:r>
            <a:endParaRPr sz="1100" dirty="0">
              <a:effectLst/>
            </a:endParaRPr>
          </a:p>
          <a:p>
            <a:pPr marL="0" algn="l">
              <a:buNone/>
            </a:pPr>
            <a:r>
              <a:rPr lang="en-US" sz="1100" dirty="0">
                <a:solidFill>
                  <a:srgbClr val="000000"/>
                </a:solidFill>
                <a:effectLst/>
                <a:latin typeface="Courier New" panose="02070309020205020404" pitchFamily="49" charset="0"/>
              </a:rPr>
              <a:t>  </a:t>
            </a:r>
            <a:r>
              <a:rPr sz="1100" dirty="0">
                <a:solidFill>
                  <a:srgbClr val="000000"/>
                </a:solidFill>
                <a:effectLst/>
                <a:latin typeface="Courier New" panose="02070309020205020404" pitchFamily="49" charset="0"/>
              </a:rPr>
              <a:t>return input[</a:t>
            </a:r>
            <a:r>
              <a:rPr lang="en-US" sz="1100" dirty="0">
                <a:solidFill>
                  <a:srgbClr val="000000"/>
                </a:solidFill>
                <a:effectLst/>
                <a:latin typeface="Courier New" panose="02070309020205020404" pitchFamily="49" charset="0"/>
              </a:rPr>
              <a:t>position</a:t>
            </a:r>
            <a:r>
              <a:rPr sz="1100" dirty="0">
                <a:solidFill>
                  <a:srgbClr val="000000"/>
                </a:solidFill>
                <a:effectLst/>
                <a:latin typeface="Courier New" panose="02070309020205020404" pitchFamily="49" charset="0"/>
              </a:rPr>
              <a:t> + 1];</a:t>
            </a:r>
            <a:r>
              <a:rPr sz="1100" dirty="0">
                <a:effectLst/>
              </a:rPr>
              <a:t> </a:t>
            </a:r>
            <a:endParaRPr lang="en-US" sz="1100" dirty="0">
              <a:effectLst/>
            </a:endParaRPr>
          </a:p>
          <a:p>
            <a:pPr marL="0" algn="l">
              <a:buNone/>
            </a:pPr>
            <a:r>
              <a:rPr sz="1100" dirty="0">
                <a:solidFill>
                  <a:srgbClr val="000000"/>
                </a:solidFill>
                <a:effectLst/>
                <a:latin typeface="Courier New" panose="02070309020205020404" pitchFamily="49" charset="0"/>
              </a:rPr>
              <a:t>}</a:t>
            </a:r>
            <a:r>
              <a:rPr sz="1100" dirty="0">
                <a:effectLst/>
              </a:rPr>
              <a:t> </a:t>
            </a:r>
            <a:endParaRPr lang="en-US" sz="1100" dirty="0"/>
          </a:p>
        </p:txBody>
      </p:sp>
    </p:spTree>
    <p:extLst>
      <p:ext uri="{BB962C8B-B14F-4D97-AF65-F5344CB8AC3E}">
        <p14:creationId xmlns:p14="http://schemas.microsoft.com/office/powerpoint/2010/main" val="1506886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691FED6-EA7A-4CC0-8A77-F1DB3FC46AC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horizontal sequence of characters (such as a string '==abc'), with a magnifying glass hovering over the next character to be read (highlighting the lookahead concept), and a pointer indicating the current position in the sequence. The visual should convey the idea of inspecting the next character without moving the position, with a clean, modern style suitable for a technical audience. No visible or implied text, letters, or words should appear anywhere in the image. The composition should allow space for a code snippet overlay and clearly represent the peek operation in a lexer context">
            <a:extLst>
              <a:ext uri="{FF2B5EF4-FFF2-40B4-BE49-F238E27FC236}">
                <a16:creationId xmlns:a16="http://schemas.microsoft.com/office/drawing/2014/main" id="{3692C3FE-8ED0-4007-961F-131B1BA4BD82}"/>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0CE16E16-A2A1-7C9C-D811-5483AFE00FE2}"/>
              </a:ext>
            </a:extLst>
          </p:cNvPr>
          <p:cNvSpPr>
            <a:spLocks noGrp="1"/>
          </p:cNvSpPr>
          <p:nvPr>
            <p:ph type="sldNum" sz="quarter" idx="12"/>
          </p:nvPr>
        </p:nvSpPr>
        <p:spPr/>
        <p:txBody>
          <a:bodyPr/>
          <a:lstStyle/>
          <a:p>
            <a:fld id="{AEAA3239-9EA4-4A65-A281-97F994456D9F}" type="slidenum">
              <a:rPr lang="en-US" smtClean="0"/>
              <a:t>11</a:t>
            </a:fld>
            <a:endParaRPr lang="en-US" dirty="0"/>
          </a:p>
        </p:txBody>
      </p:sp>
      <p:sp>
        <p:nvSpPr>
          <p:cNvPr id="10" name="TextBox 9">
            <a:extLst>
              <a:ext uri="{FF2B5EF4-FFF2-40B4-BE49-F238E27FC236}">
                <a16:creationId xmlns:a16="http://schemas.microsoft.com/office/drawing/2014/main" id="{05BA4DE5-754D-4B3E-9D19-328D446708F4}"/>
              </a:ext>
            </a:extLst>
          </p:cNvPr>
          <p:cNvSpPr txBox="1"/>
          <p:nvPr/>
        </p:nvSpPr>
        <p:spPr>
          <a:xfrm>
            <a:off x="619125" y="581025"/>
            <a:ext cx="4391025" cy="1508670"/>
          </a:xfrm>
          <a:prstGeom prst="rect">
            <a:avLst/>
          </a:prstGeom>
          <a:noFill/>
        </p:spPr>
        <p:txBody>
          <a:bodyPr wrap="square" rtlCol="0">
            <a:normAutofit fontScale="92500"/>
          </a:bodyPr>
          <a:lstStyle/>
          <a:p>
            <a:pPr marL="0" algn="l">
              <a:buNone/>
            </a:pPr>
            <a:r>
              <a:rPr sz="3600">
                <a:solidFill>
                  <a:srgbClr val="000000"/>
                </a:solidFill>
                <a:effectLst/>
                <a:latin typeface="Mongolian Baiti" panose="03000500000000000000" pitchFamily="66" charset="0"/>
              </a:rPr>
              <a:t>Implementing the Peek Function to Look Ahead</a:t>
            </a:r>
            <a:r>
              <a:rPr>
                <a:effectLst/>
              </a:rPr>
              <a:t> </a:t>
            </a:r>
            <a:endParaRPr lang="en-US"/>
          </a:p>
        </p:txBody>
      </p:sp>
      <p:sp>
        <p:nvSpPr>
          <p:cNvPr id="11" name="TextBox 10">
            <a:extLst>
              <a:ext uri="{FF2B5EF4-FFF2-40B4-BE49-F238E27FC236}">
                <a16:creationId xmlns:a16="http://schemas.microsoft.com/office/drawing/2014/main" id="{C70EB614-4E33-4D60-9535-8AB89D1394CA}"/>
              </a:ext>
            </a:extLst>
          </p:cNvPr>
          <p:cNvSpPr txBox="1"/>
          <p:nvPr/>
        </p:nvSpPr>
        <p:spPr>
          <a:xfrm>
            <a:off x="619125" y="2375445"/>
            <a:ext cx="4391025" cy="1767185"/>
          </a:xfrm>
          <a:prstGeom prst="rect">
            <a:avLst/>
          </a:prstGeom>
          <a:noFill/>
        </p:spPr>
        <p:txBody>
          <a:bodyPr wrap="square" rtlCol="0">
            <a:normAutofit lnSpcReduction="10000"/>
          </a:bodyPr>
          <a:lstStyle/>
          <a:p>
            <a:pPr marL="0" algn="l">
              <a:buNone/>
            </a:pPr>
            <a:r>
              <a:rPr sz="1650" b="1" dirty="0">
                <a:solidFill>
                  <a:srgbClr val="DDA152"/>
                </a:solidFill>
                <a:effectLst/>
                <a:latin typeface="Avenir"/>
              </a:rPr>
              <a:t>Purpose</a:t>
            </a:r>
            <a:r>
              <a:rPr dirty="0">
                <a:effectLst/>
              </a:rPr>
              <a:t> </a:t>
            </a:r>
          </a:p>
          <a:p>
            <a:pPr marL="0" algn="l">
              <a:spcBef>
                <a:spcPts val="600"/>
              </a:spcBef>
              <a:buNone/>
            </a:pPr>
            <a:r>
              <a:rPr sz="1350" dirty="0">
                <a:solidFill>
                  <a:srgbClr val="000000"/>
                </a:solidFill>
                <a:effectLst/>
                <a:latin typeface="Avenir"/>
              </a:rPr>
              <a:t>Look ahead without advancing to handle multi-character tokens and safe boundary checks.</a:t>
            </a:r>
            <a:r>
              <a:rPr dirty="0">
                <a:effectLst/>
              </a:rPr>
              <a:t> </a:t>
            </a:r>
          </a:p>
          <a:p>
            <a:pPr marL="0" algn="l">
              <a:spcBef>
                <a:spcPts val="1200"/>
              </a:spcBef>
              <a:buNone/>
            </a:pPr>
            <a:r>
              <a:rPr sz="1650" b="1" dirty="0">
                <a:solidFill>
                  <a:srgbClr val="DDA152"/>
                </a:solidFill>
                <a:effectLst/>
                <a:latin typeface="Avenir"/>
              </a:rPr>
              <a:t>How it helps</a:t>
            </a:r>
            <a:r>
              <a:rPr dirty="0">
                <a:effectLst/>
              </a:rPr>
              <a:t> </a:t>
            </a:r>
          </a:p>
          <a:p>
            <a:pPr marL="0" algn="l">
              <a:spcBef>
                <a:spcPts val="600"/>
              </a:spcBef>
              <a:buNone/>
            </a:pPr>
            <a:r>
              <a:rPr sz="1350" dirty="0">
                <a:solidFill>
                  <a:srgbClr val="000000"/>
                </a:solidFill>
                <a:effectLst/>
                <a:latin typeface="Avenir"/>
              </a:rPr>
              <a:t>Differentiates '=' vs '==' and similar cases without losing the current position.</a:t>
            </a:r>
            <a:r>
              <a:rPr dirty="0">
                <a:effectLst/>
              </a:rPr>
              <a:t> </a:t>
            </a:r>
            <a:endParaRPr lang="en-US" dirty="0"/>
          </a:p>
        </p:txBody>
      </p:sp>
      <p:sp>
        <p:nvSpPr>
          <p:cNvPr id="12" name="TextBox 11">
            <a:extLst>
              <a:ext uri="{FF2B5EF4-FFF2-40B4-BE49-F238E27FC236}">
                <a16:creationId xmlns:a16="http://schemas.microsoft.com/office/drawing/2014/main" id="{BF20847F-8891-4477-AF20-20EF84DEB6E7}"/>
              </a:ext>
            </a:extLst>
          </p:cNvPr>
          <p:cNvSpPr txBox="1"/>
          <p:nvPr/>
        </p:nvSpPr>
        <p:spPr>
          <a:xfrm>
            <a:off x="619124" y="4302015"/>
            <a:ext cx="4391025" cy="1047303"/>
          </a:xfrm>
          <a:prstGeom prst="rect">
            <a:avLst/>
          </a:prstGeom>
          <a:noFill/>
        </p:spPr>
        <p:txBody>
          <a:bodyPr wrap="square" rtlCol="0">
            <a:noAutofit/>
          </a:bodyPr>
          <a:lstStyle/>
          <a:p>
            <a:pPr marL="0" algn="l">
              <a:buNone/>
            </a:pPr>
            <a:r>
              <a:rPr sz="1200" b="1" dirty="0">
                <a:solidFill>
                  <a:srgbClr val="DDA152"/>
                </a:solidFill>
                <a:effectLst/>
                <a:latin typeface="Avenir"/>
              </a:rPr>
              <a:t>Pseudocode</a:t>
            </a:r>
            <a:r>
              <a:rPr sz="1200" dirty="0">
                <a:effectLst/>
              </a:rPr>
              <a:t> </a:t>
            </a:r>
          </a:p>
          <a:p>
            <a:pPr marL="0" algn="l">
              <a:spcBef>
                <a:spcPts val="600"/>
              </a:spcBef>
              <a:buNone/>
            </a:pPr>
            <a:r>
              <a:rPr sz="1200" dirty="0">
                <a:solidFill>
                  <a:srgbClr val="000000"/>
                </a:solidFill>
                <a:effectLst/>
                <a:latin typeface="Courier New" panose="02070309020205020404" pitchFamily="49" charset="0"/>
              </a:rPr>
              <a:t>function peek() {</a:t>
            </a:r>
            <a:r>
              <a:rPr sz="1200" dirty="0">
                <a:effectLst/>
              </a:rPr>
              <a:t> </a:t>
            </a:r>
            <a:endParaRPr lang="en-US" sz="1200" dirty="0">
              <a:effectLst/>
            </a:endParaRPr>
          </a:p>
          <a:p>
            <a:pPr marL="0" algn="l">
              <a:spcBef>
                <a:spcPts val="600"/>
              </a:spcBef>
              <a:buNone/>
            </a:pPr>
            <a:r>
              <a:rPr lang="en-US" sz="1200" dirty="0">
                <a:effectLst/>
              </a:rPr>
              <a:t>     if (</a:t>
            </a:r>
            <a:r>
              <a:rPr lang="en-US" sz="1200" dirty="0" err="1">
                <a:effectLst/>
              </a:rPr>
              <a:t>isAtEnd</a:t>
            </a:r>
            <a:r>
              <a:rPr lang="en-US" sz="1200" dirty="0">
                <a:effectLst/>
              </a:rPr>
              <a:t>())</a:t>
            </a:r>
          </a:p>
          <a:p>
            <a:pPr marL="0" algn="l">
              <a:spcBef>
                <a:spcPts val="600"/>
              </a:spcBef>
              <a:buNone/>
            </a:pPr>
            <a:r>
              <a:rPr lang="en-US" sz="1200" dirty="0"/>
              <a:t>        return ‘\0;l</a:t>
            </a:r>
            <a:endParaRPr sz="1200" dirty="0">
              <a:effectLst/>
            </a:endParaRPr>
          </a:p>
          <a:p>
            <a:pPr marL="0" algn="l">
              <a:buNone/>
            </a:pPr>
            <a:r>
              <a:rPr lang="en-US" sz="1200" dirty="0">
                <a:solidFill>
                  <a:srgbClr val="000000"/>
                </a:solidFill>
                <a:effectLst/>
                <a:latin typeface="Courier New" panose="02070309020205020404" pitchFamily="49" charset="0"/>
              </a:rPr>
              <a:t>   </a:t>
            </a:r>
            <a:r>
              <a:rPr sz="1200" dirty="0">
                <a:solidFill>
                  <a:srgbClr val="000000"/>
                </a:solidFill>
                <a:effectLst/>
                <a:latin typeface="Courier New" panose="02070309020205020404" pitchFamily="49" charset="0"/>
              </a:rPr>
              <a:t>return input[</a:t>
            </a:r>
            <a:r>
              <a:rPr lang="en-US" sz="1200" dirty="0">
                <a:solidFill>
                  <a:srgbClr val="000000"/>
                </a:solidFill>
                <a:effectLst/>
                <a:latin typeface="Courier New" panose="02070309020205020404" pitchFamily="49" charset="0"/>
              </a:rPr>
              <a:t>position</a:t>
            </a:r>
            <a:r>
              <a:rPr sz="1200" dirty="0">
                <a:solidFill>
                  <a:srgbClr val="000000"/>
                </a:solidFill>
                <a:effectLst/>
                <a:latin typeface="Courier New" panose="02070309020205020404" pitchFamily="49" charset="0"/>
              </a:rPr>
              <a:t> + 1];</a:t>
            </a:r>
            <a:r>
              <a:rPr sz="1200" dirty="0">
                <a:effectLst/>
              </a:rPr>
              <a:t> </a:t>
            </a:r>
          </a:p>
          <a:p>
            <a:pPr marL="0" algn="l">
              <a:buNone/>
            </a:pPr>
            <a:r>
              <a:rPr sz="1200" dirty="0">
                <a:solidFill>
                  <a:srgbClr val="000000"/>
                </a:solidFill>
                <a:effectLst/>
                <a:latin typeface="Courier New" panose="02070309020205020404" pitchFamily="49" charset="0"/>
              </a:rPr>
              <a:t>}</a:t>
            </a:r>
            <a:r>
              <a:rPr sz="1200" dirty="0">
                <a:effectLst/>
              </a:rPr>
              <a:t> </a:t>
            </a:r>
            <a:endParaRPr lang="en-US" sz="1200" dirty="0"/>
          </a:p>
        </p:txBody>
      </p:sp>
    </p:spTree>
    <p:extLst>
      <p:ext uri="{BB962C8B-B14F-4D97-AF65-F5344CB8AC3E}">
        <p14:creationId xmlns:p14="http://schemas.microsoft.com/office/powerpoint/2010/main" val="933866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3CDEAEB-7DE2-44C1-99A6-63501874AC7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41E7D5EA-233A-5E6F-E439-121E0DC9FF12}"/>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Handling Whitespace and Keywords</a:t>
            </a:r>
            <a:r>
              <a:rPr>
                <a:effectLst/>
              </a:rPr>
              <a:t> </a:t>
            </a:r>
            <a:endParaRPr lang="en-US"/>
          </a:p>
        </p:txBody>
      </p:sp>
      <p:sp>
        <p:nvSpPr>
          <p:cNvPr id="6" name="Slide Number Placeholder 5">
            <a:extLst>
              <a:ext uri="{FF2B5EF4-FFF2-40B4-BE49-F238E27FC236}">
                <a16:creationId xmlns:a16="http://schemas.microsoft.com/office/drawing/2014/main" id="{7D0DD7A5-3048-0B5C-CFD2-976F7D136B47}"/>
              </a:ext>
            </a:extLst>
          </p:cNvPr>
          <p:cNvSpPr>
            <a:spLocks noGrp="1"/>
          </p:cNvSpPr>
          <p:nvPr>
            <p:ph type="sldNum" sz="quarter" idx="12"/>
          </p:nvPr>
        </p:nvSpPr>
        <p:spPr/>
        <p:txBody>
          <a:bodyPr/>
          <a:lstStyle/>
          <a:p>
            <a:fld id="{AEAA3239-9EA4-4A65-A281-97F994456D9F}" type="slidenum">
              <a:rPr lang="en-US" smtClean="0"/>
              <a:t>12</a:t>
            </a:fld>
            <a:endParaRPr lang="en-US" dirty="0"/>
          </a:p>
        </p:txBody>
      </p:sp>
    </p:spTree>
    <p:extLst>
      <p:ext uri="{BB962C8B-B14F-4D97-AF65-F5344CB8AC3E}">
        <p14:creationId xmlns:p14="http://schemas.microsoft.com/office/powerpoint/2010/main" val="1495611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1A4DE-30EC-49AA-A823-95AEBB353E8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r, detailed illustration showing different whitespace characters (spaces, tabs, newlines) as visual symbols, with arrows indicating their detection and skipping by a lexer. The diagram should visually represent the flow from raw source code through a lexer, highlighting how whitespace is ignored in the token stream, while line numbers are tracked. The image should have a modern, educational style, with no visible or implied text, letters, or words anywhere in the image">
            <a:extLst>
              <a:ext uri="{FF2B5EF4-FFF2-40B4-BE49-F238E27FC236}">
                <a16:creationId xmlns:a16="http://schemas.microsoft.com/office/drawing/2014/main" id="{E62A4C4C-386B-4EDC-AEE8-F78D6651BE1D}"/>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619125"/>
            <a:ext cx="3407419" cy="5638800"/>
          </a:xfrm>
          <a:prstGeom prst="rect">
            <a:avLst/>
          </a:prstGeom>
        </p:spPr>
      </p:pic>
      <p:sp>
        <p:nvSpPr>
          <p:cNvPr id="6" name="Slide Number Placeholder 5">
            <a:extLst>
              <a:ext uri="{FF2B5EF4-FFF2-40B4-BE49-F238E27FC236}">
                <a16:creationId xmlns:a16="http://schemas.microsoft.com/office/drawing/2014/main" id="{9FC48A3F-A707-B65E-F69E-0AC84B9C21D1}"/>
              </a:ext>
            </a:extLst>
          </p:cNvPr>
          <p:cNvSpPr>
            <a:spLocks noGrp="1"/>
          </p:cNvSpPr>
          <p:nvPr>
            <p:ph type="sldNum" sz="quarter" idx="12"/>
          </p:nvPr>
        </p:nvSpPr>
        <p:spPr/>
        <p:txBody>
          <a:bodyPr/>
          <a:lstStyle/>
          <a:p>
            <a:fld id="{AEAA3239-9EA4-4A65-A281-97F994456D9F}" type="slidenum">
              <a:rPr lang="en-US" smtClean="0"/>
              <a:t>13</a:t>
            </a:fld>
            <a:endParaRPr lang="en-US" dirty="0"/>
          </a:p>
        </p:txBody>
      </p:sp>
      <p:sp>
        <p:nvSpPr>
          <p:cNvPr id="9" name="TextBox 8">
            <a:extLst>
              <a:ext uri="{FF2B5EF4-FFF2-40B4-BE49-F238E27FC236}">
                <a16:creationId xmlns:a16="http://schemas.microsoft.com/office/drawing/2014/main" id="{AEC363EF-4954-4A34-BC4A-0102EAA0E521}"/>
              </a:ext>
            </a:extLst>
          </p:cNvPr>
          <p:cNvSpPr txBox="1"/>
          <p:nvPr/>
        </p:nvSpPr>
        <p:spPr>
          <a:xfrm>
            <a:off x="619125" y="1038225"/>
            <a:ext cx="6936581" cy="408830"/>
          </a:xfrm>
          <a:prstGeom prst="rect">
            <a:avLst/>
          </a:prstGeom>
          <a:noFill/>
        </p:spPr>
        <p:txBody>
          <a:bodyPr wrap="square" rtlCol="0">
            <a:normAutofit fontScale="85000" lnSpcReduction="20000"/>
          </a:bodyPr>
          <a:lstStyle/>
          <a:p>
            <a:pPr marL="0" algn="l">
              <a:buNone/>
            </a:pPr>
            <a:r>
              <a:rPr sz="2800" b="0">
                <a:solidFill>
                  <a:srgbClr val="000000"/>
                </a:solidFill>
                <a:effectLst/>
                <a:latin typeface="Mongolian Baiti" panose="03000500000000000000" pitchFamily="66" charset="0"/>
              </a:rPr>
              <a:t>Skipping Irrelevant Whitespace</a:t>
            </a:r>
            <a:r>
              <a:rPr>
                <a:effectLst/>
              </a:rPr>
              <a:t> </a:t>
            </a:r>
            <a:endParaRPr lang="en-US"/>
          </a:p>
        </p:txBody>
      </p:sp>
      <p:sp>
        <p:nvSpPr>
          <p:cNvPr id="10" name="TextBox 9">
            <a:extLst>
              <a:ext uri="{FF2B5EF4-FFF2-40B4-BE49-F238E27FC236}">
                <a16:creationId xmlns:a16="http://schemas.microsoft.com/office/drawing/2014/main" id="{81E94F00-95C9-4DB4-80B1-5781E0106A0D}"/>
              </a:ext>
            </a:extLst>
          </p:cNvPr>
          <p:cNvSpPr txBox="1"/>
          <p:nvPr/>
        </p:nvSpPr>
        <p:spPr>
          <a:xfrm>
            <a:off x="619125" y="1447055"/>
            <a:ext cx="6936581" cy="3181350"/>
          </a:xfrm>
          <a:prstGeom prst="rect">
            <a:avLst/>
          </a:prstGeom>
          <a:noFill/>
        </p:spPr>
        <p:txBody>
          <a:bodyPr wrap="square" rtlCol="0">
            <a:normAutofit/>
          </a:bodyPr>
          <a:lstStyle/>
          <a:p>
            <a:pPr marL="0" marR="0" algn="l">
              <a:spcBef>
                <a:spcPts val="2700"/>
              </a:spcBef>
              <a:buNone/>
            </a:pPr>
            <a:r>
              <a:rPr sz="1600" b="1" dirty="0">
                <a:solidFill>
                  <a:srgbClr val="000000"/>
                </a:solidFill>
                <a:effectLst/>
                <a:latin typeface="Avenir"/>
              </a:rPr>
              <a:t>1. Non-significant whitespace</a:t>
            </a:r>
            <a:r>
              <a:rPr dirty="0">
                <a:effectLst/>
              </a:rPr>
              <a:t> </a:t>
            </a:r>
          </a:p>
          <a:p>
            <a:pPr marL="0" marR="0" algn="l">
              <a:spcBef>
                <a:spcPts val="450"/>
              </a:spcBef>
              <a:buNone/>
            </a:pPr>
            <a:r>
              <a:rPr sz="1400" b="0" dirty="0">
                <a:solidFill>
                  <a:srgbClr val="000000"/>
                </a:solidFill>
                <a:effectLst/>
                <a:latin typeface="Avenir"/>
              </a:rPr>
              <a:t>Spaces, tabs, and newlines are usually skipped to streamline the token stream and reduce parser work.</a:t>
            </a:r>
            <a:r>
              <a:rPr dirty="0">
                <a:effectLst/>
              </a:rPr>
              <a:t> </a:t>
            </a:r>
          </a:p>
          <a:p>
            <a:pPr marL="0" marR="0" algn="l">
              <a:spcBef>
                <a:spcPts val="1500"/>
              </a:spcBef>
              <a:buNone/>
            </a:pPr>
            <a:r>
              <a:rPr sz="1600" b="1" dirty="0">
                <a:solidFill>
                  <a:srgbClr val="000000"/>
                </a:solidFill>
                <a:effectLst/>
                <a:latin typeface="Avenir"/>
              </a:rPr>
              <a:t>2. </a:t>
            </a:r>
            <a:r>
              <a:rPr lang="en-US" sz="1600" b="1" dirty="0">
                <a:solidFill>
                  <a:srgbClr val="000000"/>
                </a:solidFill>
                <a:effectLst/>
                <a:latin typeface="Avenir"/>
              </a:rPr>
              <a:t>Comments </a:t>
            </a:r>
            <a:endParaRPr dirty="0">
              <a:effectLst/>
            </a:endParaRPr>
          </a:p>
          <a:p>
            <a:pPr marL="0" marR="0" algn="l">
              <a:spcBef>
                <a:spcPts val="450"/>
              </a:spcBef>
              <a:buNone/>
            </a:pPr>
            <a:r>
              <a:rPr lang="en-US" sz="1400" b="0" dirty="0">
                <a:solidFill>
                  <a:srgbClr val="000000"/>
                </a:solidFill>
                <a:effectLst/>
                <a:latin typeface="Avenir"/>
              </a:rPr>
              <a:t>Comments are skipped in the </a:t>
            </a:r>
            <a:r>
              <a:rPr lang="en-US" sz="1400" b="0" dirty="0" err="1">
                <a:solidFill>
                  <a:srgbClr val="000000"/>
                </a:solidFill>
                <a:effectLst/>
                <a:latin typeface="Avenir"/>
              </a:rPr>
              <a:t>lexer</a:t>
            </a:r>
            <a:endParaRPr dirty="0">
              <a:effectLst/>
            </a:endParaRPr>
          </a:p>
          <a:p>
            <a:pPr marL="0" marR="0" algn="l">
              <a:spcBef>
                <a:spcPts val="1500"/>
              </a:spcBef>
              <a:buNone/>
            </a:pPr>
            <a:r>
              <a:rPr sz="1600" b="1" dirty="0">
                <a:solidFill>
                  <a:srgbClr val="000000"/>
                </a:solidFill>
                <a:effectLst/>
                <a:latin typeface="Avenir"/>
              </a:rPr>
              <a:t>3. Tracking lines and errors</a:t>
            </a:r>
            <a:r>
              <a:rPr dirty="0">
                <a:effectLst/>
              </a:rPr>
              <a:t> </a:t>
            </a:r>
          </a:p>
          <a:p>
            <a:pPr marL="0" marR="0" algn="l">
              <a:spcBef>
                <a:spcPts val="450"/>
              </a:spcBef>
              <a:buNone/>
            </a:pPr>
            <a:r>
              <a:rPr sz="1400" b="0" dirty="0" err="1">
                <a:solidFill>
                  <a:srgbClr val="000000"/>
                </a:solidFill>
                <a:effectLst/>
                <a:latin typeface="Avenir"/>
              </a:rPr>
              <a:t>Lexers</a:t>
            </a:r>
            <a:r>
              <a:rPr sz="1400" b="0" dirty="0">
                <a:solidFill>
                  <a:srgbClr val="000000"/>
                </a:solidFill>
                <a:effectLst/>
                <a:latin typeface="Avenir"/>
              </a:rPr>
              <a:t> still count newlines and positions so diagnostics remain accurate even when whitespace is ignored.</a:t>
            </a:r>
            <a:r>
              <a:rPr dirty="0">
                <a:effectLst/>
              </a:rPr>
              <a:t> </a:t>
            </a:r>
            <a:endParaRPr lang="en-US" dirty="0"/>
          </a:p>
        </p:txBody>
      </p:sp>
    </p:spTree>
    <p:extLst>
      <p:ext uri="{BB962C8B-B14F-4D97-AF65-F5344CB8AC3E}">
        <p14:creationId xmlns:p14="http://schemas.microsoft.com/office/powerpoint/2010/main" val="401794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E3FD8F8-FA8E-4A4A-B1E8-F46BB26A788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9525" y="-64433"/>
            <a:ext cx="12192000" cy="6858000"/>
          </a:xfrm>
          <a:prstGeom prst="rect">
            <a:avLst/>
          </a:prstGeom>
        </p:spPr>
      </p:pic>
      <p:pic>
        <p:nvPicPr>
          <p:cNvPr id="8" name="Content Placeholder 7">
            <a:extLst>
              <a:ext uri="{FF2B5EF4-FFF2-40B4-BE49-F238E27FC236}">
                <a16:creationId xmlns:a16="http://schemas.microsoft.com/office/drawing/2014/main" id="{FCB05963-6D90-4BE9-8739-ACB5F5AB336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762000" y="4450705"/>
            <a:ext cx="685800" cy="685800"/>
          </a:xfrm>
          <a:prstGeom prst="rect">
            <a:avLst/>
          </a:prstGeom>
        </p:spPr>
      </p:pic>
      <p:sp>
        <p:nvSpPr>
          <p:cNvPr id="6" name="Slide Number Placeholder 5">
            <a:extLst>
              <a:ext uri="{FF2B5EF4-FFF2-40B4-BE49-F238E27FC236}">
                <a16:creationId xmlns:a16="http://schemas.microsoft.com/office/drawing/2014/main" id="{30D1DD93-90EC-138E-BA9D-00B8F6F9A466}"/>
              </a:ext>
            </a:extLst>
          </p:cNvPr>
          <p:cNvSpPr>
            <a:spLocks noGrp="1"/>
          </p:cNvSpPr>
          <p:nvPr>
            <p:ph type="sldNum" sz="quarter" idx="12"/>
          </p:nvPr>
        </p:nvSpPr>
        <p:spPr/>
        <p:txBody>
          <a:bodyPr/>
          <a:lstStyle/>
          <a:p>
            <a:fld id="{AEAA3239-9EA4-4A65-A281-97F994456D9F}" type="slidenum">
              <a:rPr lang="en-US" smtClean="0"/>
              <a:t>14</a:t>
            </a:fld>
            <a:endParaRPr lang="en-US" dirty="0"/>
          </a:p>
        </p:txBody>
      </p:sp>
      <p:pic>
        <p:nvPicPr>
          <p:cNvPr id="9" name="Graphic 8" descr="A simple icon of a hash symbol (#) on a square, representing hash tables, with a transparent background">
            <a:extLst>
              <a:ext uri="{FF2B5EF4-FFF2-40B4-BE49-F238E27FC236}">
                <a16:creationId xmlns:a16="http://schemas.microsoft.com/office/drawing/2014/main" id="{1FC628E7-7B4C-4105-9A94-2B1628F405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775" y="4573106"/>
            <a:ext cx="476250" cy="476250"/>
          </a:xfrm>
          <a:prstGeom prst="rect">
            <a:avLst/>
          </a:prstGeom>
        </p:spPr>
      </p:pic>
      <p:pic>
        <p:nvPicPr>
          <p:cNvPr id="12" name="Graphic 11">
            <a:extLst>
              <a:ext uri="{FF2B5EF4-FFF2-40B4-BE49-F238E27FC236}">
                <a16:creationId xmlns:a16="http://schemas.microsoft.com/office/drawing/2014/main" id="{5A6E107C-0AF2-4450-B6A5-793157EAD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2060565"/>
            <a:ext cx="685800" cy="685800"/>
          </a:xfrm>
          <a:prstGeom prst="rect">
            <a:avLst/>
          </a:prstGeom>
        </p:spPr>
      </p:pic>
      <p:pic>
        <p:nvPicPr>
          <p:cNvPr id="13" name="Graphic 12" descr="An icon of a magnifying glass over a list, representing linear search, with a transparent background">
            <a:extLst>
              <a:ext uri="{FF2B5EF4-FFF2-40B4-BE49-F238E27FC236}">
                <a16:creationId xmlns:a16="http://schemas.microsoft.com/office/drawing/2014/main" id="{75374741-0DE0-4E71-ABBE-EE7B19E896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1550" y="2165340"/>
            <a:ext cx="476250" cy="476250"/>
          </a:xfrm>
          <a:prstGeom prst="rect">
            <a:avLst/>
          </a:prstGeom>
        </p:spPr>
      </p:pic>
      <p:sp>
        <p:nvSpPr>
          <p:cNvPr id="16" name="TextBox 15">
            <a:extLst>
              <a:ext uri="{FF2B5EF4-FFF2-40B4-BE49-F238E27FC236}">
                <a16:creationId xmlns:a16="http://schemas.microsoft.com/office/drawing/2014/main" id="{CA2DDB61-53A5-4113-B030-19B11FE8EC22}"/>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Checking and Identifying Language Keywords</a:t>
            </a:r>
            <a:r>
              <a:rPr>
                <a:effectLst/>
              </a:rPr>
              <a:t> </a:t>
            </a:r>
            <a:endParaRPr lang="en-US"/>
          </a:p>
        </p:txBody>
      </p:sp>
      <p:sp>
        <p:nvSpPr>
          <p:cNvPr id="17" name="TextBox 16">
            <a:extLst>
              <a:ext uri="{FF2B5EF4-FFF2-40B4-BE49-F238E27FC236}">
                <a16:creationId xmlns:a16="http://schemas.microsoft.com/office/drawing/2014/main" id="{A7646790-9BDE-47FD-8C83-0F773C2FEF61}"/>
              </a:ext>
            </a:extLst>
          </p:cNvPr>
          <p:cNvSpPr txBox="1"/>
          <p:nvPr/>
        </p:nvSpPr>
        <p:spPr>
          <a:xfrm>
            <a:off x="1781175" y="4300413"/>
            <a:ext cx="3810000" cy="1378892"/>
          </a:xfrm>
          <a:prstGeom prst="rect">
            <a:avLst/>
          </a:prstGeom>
          <a:noFill/>
        </p:spPr>
        <p:txBody>
          <a:bodyPr wrap="square" rtlCol="0">
            <a:normAutofit/>
          </a:bodyPr>
          <a:lstStyle/>
          <a:p>
            <a:pPr marL="0" algn="l">
              <a:buNone/>
            </a:pPr>
            <a:r>
              <a:rPr lang="en-US" sz="1650" b="1" dirty="0">
                <a:solidFill>
                  <a:srgbClr val="DDA152"/>
                </a:solidFill>
                <a:effectLst/>
                <a:latin typeface="Avenir"/>
              </a:rPr>
              <a:t>Map</a:t>
            </a:r>
            <a:endParaRPr dirty="0">
              <a:effectLst/>
            </a:endParaRPr>
          </a:p>
          <a:p>
            <a:pPr marL="0" algn="l">
              <a:spcBef>
                <a:spcPts val="900"/>
              </a:spcBef>
              <a:buNone/>
            </a:pPr>
            <a:r>
              <a:rPr sz="1425" b="0" dirty="0">
                <a:solidFill>
                  <a:srgbClr val="000000"/>
                </a:solidFill>
                <a:effectLst/>
                <a:latin typeface="Avenir"/>
              </a:rPr>
              <a:t>Offers constant-time lookup</a:t>
            </a:r>
            <a:r>
              <a:rPr lang="en-US" sz="1425" dirty="0">
                <a:solidFill>
                  <a:srgbClr val="000000"/>
                </a:solidFill>
                <a:latin typeface="Avenir"/>
              </a:rPr>
              <a:t> and new keywords can be added easily</a:t>
            </a:r>
            <a:endParaRPr lang="en-US" dirty="0"/>
          </a:p>
        </p:txBody>
      </p:sp>
      <p:sp>
        <p:nvSpPr>
          <p:cNvPr id="19" name="TextBox 18">
            <a:extLst>
              <a:ext uri="{FF2B5EF4-FFF2-40B4-BE49-F238E27FC236}">
                <a16:creationId xmlns:a16="http://schemas.microsoft.com/office/drawing/2014/main" id="{53172889-9C70-43AA-90B6-332C126E8793}"/>
              </a:ext>
            </a:extLst>
          </p:cNvPr>
          <p:cNvSpPr txBox="1"/>
          <p:nvPr/>
        </p:nvSpPr>
        <p:spPr>
          <a:xfrm>
            <a:off x="1781175" y="2060565"/>
            <a:ext cx="3810000" cy="1125587"/>
          </a:xfrm>
          <a:prstGeom prst="rect">
            <a:avLst/>
          </a:prstGeom>
          <a:noFill/>
        </p:spPr>
        <p:txBody>
          <a:bodyPr wrap="square" rtlCol="0">
            <a:normAutofit/>
          </a:bodyPr>
          <a:lstStyle/>
          <a:p>
            <a:pPr marL="0" algn="l">
              <a:buNone/>
            </a:pPr>
            <a:r>
              <a:rPr lang="en-US" sz="1650" b="1" dirty="0">
                <a:solidFill>
                  <a:srgbClr val="DDA152"/>
                </a:solidFill>
                <a:effectLst/>
                <a:latin typeface="Avenir"/>
              </a:rPr>
              <a:t>If/Case</a:t>
            </a:r>
            <a:endParaRPr dirty="0">
              <a:effectLst/>
            </a:endParaRPr>
          </a:p>
          <a:p>
            <a:pPr marL="0" algn="l">
              <a:spcBef>
                <a:spcPts val="900"/>
              </a:spcBef>
              <a:buNone/>
            </a:pPr>
            <a:r>
              <a:rPr lang="en-US" sz="1425" b="0" dirty="0">
                <a:solidFill>
                  <a:srgbClr val="000000"/>
                </a:solidFill>
                <a:effectLst/>
                <a:latin typeface="Avenir"/>
              </a:rPr>
              <a:t>Simplest approach but requires more code maintenance as the language grows</a:t>
            </a:r>
            <a:endParaRPr lang="en-US" dirty="0"/>
          </a:p>
        </p:txBody>
      </p:sp>
    </p:spTree>
    <p:extLst>
      <p:ext uri="{BB962C8B-B14F-4D97-AF65-F5344CB8AC3E}">
        <p14:creationId xmlns:p14="http://schemas.microsoft.com/office/powerpoint/2010/main" val="202599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C94733E-5D50-44BD-BC7E-B6929275C04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7942790-F8E8-6F55-2B91-A5856AD7CB93}"/>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Reading and Classifying Tokens</a:t>
            </a:r>
            <a:r>
              <a:rPr>
                <a:effectLst/>
              </a:rPr>
              <a:t> </a:t>
            </a:r>
            <a:endParaRPr lang="en-US"/>
          </a:p>
        </p:txBody>
      </p:sp>
      <p:sp>
        <p:nvSpPr>
          <p:cNvPr id="6" name="Slide Number Placeholder 5">
            <a:extLst>
              <a:ext uri="{FF2B5EF4-FFF2-40B4-BE49-F238E27FC236}">
                <a16:creationId xmlns:a16="http://schemas.microsoft.com/office/drawing/2014/main" id="{566F7174-988E-BDB5-92B2-8527BA141657}"/>
              </a:ext>
            </a:extLst>
          </p:cNvPr>
          <p:cNvSpPr>
            <a:spLocks noGrp="1"/>
          </p:cNvSpPr>
          <p:nvPr>
            <p:ph type="sldNum" sz="quarter" idx="12"/>
          </p:nvPr>
        </p:nvSpPr>
        <p:spPr/>
        <p:txBody>
          <a:bodyPr/>
          <a:lstStyle/>
          <a:p>
            <a:fld id="{AEAA3239-9EA4-4A65-A281-97F994456D9F}" type="slidenum">
              <a:rPr lang="en-US" smtClean="0"/>
              <a:t>15</a:t>
            </a:fld>
            <a:endParaRPr lang="en-US" dirty="0"/>
          </a:p>
        </p:txBody>
      </p:sp>
    </p:spTree>
    <p:extLst>
      <p:ext uri="{BB962C8B-B14F-4D97-AF65-F5344CB8AC3E}">
        <p14:creationId xmlns:p14="http://schemas.microsoft.com/office/powerpoint/2010/main" val="1996639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3EB634-EAFF-4ABF-9525-6A580362907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9B0B77A7-8C3F-4D68-BEAA-9AE48F3DC0B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2A318004-B0B2-5300-57B4-FC841CBAE1BF}"/>
              </a:ext>
            </a:extLst>
          </p:cNvPr>
          <p:cNvSpPr>
            <a:spLocks noGrp="1"/>
          </p:cNvSpPr>
          <p:nvPr>
            <p:ph type="sldNum" sz="quarter" idx="12"/>
          </p:nvPr>
        </p:nvSpPr>
        <p:spPr/>
        <p:txBody>
          <a:bodyPr/>
          <a:lstStyle/>
          <a:p>
            <a:fld id="{AEAA3239-9EA4-4A65-A281-97F994456D9F}" type="slidenum">
              <a:rPr lang="en-US" smtClean="0"/>
              <a:t>16</a:t>
            </a:fld>
            <a:endParaRPr lang="en-US" dirty="0"/>
          </a:p>
        </p:txBody>
      </p:sp>
      <p:pic>
        <p:nvPicPr>
          <p:cNvPr id="9" name="Graphic 8" descr="A vector illustration icon of a sequence of digits (e.g">
            <a:extLst>
              <a:ext uri="{FF2B5EF4-FFF2-40B4-BE49-F238E27FC236}">
                <a16:creationId xmlns:a16="http://schemas.microsoft.com/office/drawing/2014/main" id="{8FD2AC4C-E1C6-4FBC-B3EB-F9CDB1A021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sp>
        <p:nvSpPr>
          <p:cNvPr id="16" name="TextBox 15">
            <a:extLst>
              <a:ext uri="{FF2B5EF4-FFF2-40B4-BE49-F238E27FC236}">
                <a16:creationId xmlns:a16="http://schemas.microsoft.com/office/drawing/2014/main" id="{6960DA4F-BFDD-429A-868D-BB6A5B1CAAB4}"/>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Reading Numeric Literals with ReadNumber</a:t>
            </a:r>
            <a:r>
              <a:rPr>
                <a:effectLst/>
              </a:rPr>
              <a:t> </a:t>
            </a:r>
            <a:endParaRPr lang="en-US"/>
          </a:p>
        </p:txBody>
      </p:sp>
      <p:sp>
        <p:nvSpPr>
          <p:cNvPr id="17" name="TextBox 16">
            <a:extLst>
              <a:ext uri="{FF2B5EF4-FFF2-40B4-BE49-F238E27FC236}">
                <a16:creationId xmlns:a16="http://schemas.microsoft.com/office/drawing/2014/main" id="{2244EC10-6345-4028-8C03-0B6203171BD2}"/>
              </a:ext>
            </a:extLst>
          </p:cNvPr>
          <p:cNvSpPr txBox="1"/>
          <p:nvPr/>
        </p:nvSpPr>
        <p:spPr>
          <a:xfrm>
            <a:off x="1781174" y="2357735"/>
            <a:ext cx="7586345" cy="1114127"/>
          </a:xfrm>
          <a:prstGeom prst="rect">
            <a:avLst/>
          </a:prstGeom>
          <a:noFill/>
        </p:spPr>
        <p:txBody>
          <a:bodyPr wrap="square" rtlCol="0">
            <a:normAutofit/>
          </a:bodyPr>
          <a:lstStyle/>
          <a:p>
            <a:pPr marL="0" algn="l">
              <a:buNone/>
            </a:pPr>
            <a:r>
              <a:rPr sz="1575" b="1" dirty="0">
                <a:solidFill>
                  <a:srgbClr val="000000"/>
                </a:solidFill>
                <a:effectLst/>
                <a:latin typeface="Avenir"/>
              </a:rPr>
              <a:t>Digit Sequence</a:t>
            </a:r>
            <a:r>
              <a:rPr dirty="0">
                <a:effectLst/>
              </a:rPr>
              <a:t> </a:t>
            </a:r>
          </a:p>
          <a:p>
            <a:pPr marL="0" algn="l">
              <a:spcBef>
                <a:spcPts val="900"/>
              </a:spcBef>
              <a:buNone/>
            </a:pPr>
            <a:r>
              <a:rPr sz="1425" b="0" dirty="0">
                <a:solidFill>
                  <a:srgbClr val="000000"/>
                </a:solidFill>
                <a:effectLst/>
                <a:latin typeface="Avenir"/>
              </a:rPr>
              <a:t>The function reads consecutive digits, forming the base of the number. Example: '123’</a:t>
            </a:r>
            <a:r>
              <a:rPr lang="en-US" sz="1425" dirty="0">
                <a:solidFill>
                  <a:srgbClr val="000000"/>
                </a:solidFill>
                <a:latin typeface="Avenir"/>
              </a:rPr>
              <a:t>. </a:t>
            </a:r>
            <a:r>
              <a:rPr lang="en-US" sz="1425" b="0" dirty="0">
                <a:solidFill>
                  <a:srgbClr val="000000"/>
                </a:solidFill>
                <a:effectLst/>
                <a:latin typeface="Avenir"/>
              </a:rPr>
              <a:t>It</a:t>
            </a:r>
            <a:r>
              <a:rPr lang="en-US" sz="1425" dirty="0">
                <a:solidFill>
                  <a:srgbClr val="000000"/>
                </a:solidFill>
                <a:latin typeface="Avenir"/>
              </a:rPr>
              <a:t> stops when it encounters a non numeric character</a:t>
            </a:r>
            <a:endParaRPr lang="en-US" dirty="0"/>
          </a:p>
        </p:txBody>
      </p:sp>
    </p:spTree>
    <p:extLst>
      <p:ext uri="{BB962C8B-B14F-4D97-AF65-F5344CB8AC3E}">
        <p14:creationId xmlns:p14="http://schemas.microsoft.com/office/powerpoint/2010/main" val="1151823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4002EFF-8925-4DF0-8D60-4DDDABE33B8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ose-up illustration of a computer screen displaying highlighted code snippets, with variable names and function names clearly marked in different colors. The code should show identifiers starting with letters or underscores, followed by alphanumerics or underscores, emphasizing the correct structure for identifiers. The environment should be modern and clean, with a focus on the code area and no visible or implied text, letters, or words outside of the code syntax. No visible or implied text, letters, or words should appear anywhere in the image except for the code syntax itself">
            <a:extLst>
              <a:ext uri="{FF2B5EF4-FFF2-40B4-BE49-F238E27FC236}">
                <a16:creationId xmlns:a16="http://schemas.microsoft.com/office/drawing/2014/main" id="{1EE2D14C-D987-4598-9C5C-BE6E369C1BAD}"/>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9525"/>
            <a:ext cx="4017019" cy="6858000"/>
          </a:xfrm>
          <a:prstGeom prst="rect">
            <a:avLst/>
          </a:prstGeom>
        </p:spPr>
      </p:pic>
      <p:sp>
        <p:nvSpPr>
          <p:cNvPr id="6" name="Slide Number Placeholder 5">
            <a:extLst>
              <a:ext uri="{FF2B5EF4-FFF2-40B4-BE49-F238E27FC236}">
                <a16:creationId xmlns:a16="http://schemas.microsoft.com/office/drawing/2014/main" id="{45629CF5-E961-7C9B-AE04-63D2FC55E23F}"/>
              </a:ext>
            </a:extLst>
          </p:cNvPr>
          <p:cNvSpPr>
            <a:spLocks noGrp="1"/>
          </p:cNvSpPr>
          <p:nvPr>
            <p:ph type="sldNum" sz="quarter" idx="12"/>
          </p:nvPr>
        </p:nvSpPr>
        <p:spPr/>
        <p:txBody>
          <a:bodyPr/>
          <a:lstStyle/>
          <a:p>
            <a:fld id="{AEAA3239-9EA4-4A65-A281-97F994456D9F}" type="slidenum">
              <a:rPr lang="en-US" smtClean="0"/>
              <a:t>17</a:t>
            </a:fld>
            <a:endParaRPr lang="en-US" dirty="0"/>
          </a:p>
        </p:txBody>
      </p:sp>
      <p:sp>
        <p:nvSpPr>
          <p:cNvPr id="9" name="TextBox 8">
            <a:extLst>
              <a:ext uri="{FF2B5EF4-FFF2-40B4-BE49-F238E27FC236}">
                <a16:creationId xmlns:a16="http://schemas.microsoft.com/office/drawing/2014/main" id="{4D23AD55-E6BA-402B-B8D1-1556A2333599}"/>
              </a:ext>
            </a:extLst>
          </p:cNvPr>
          <p:cNvSpPr txBox="1"/>
          <p:nvPr/>
        </p:nvSpPr>
        <p:spPr>
          <a:xfrm>
            <a:off x="619125" y="1038225"/>
            <a:ext cx="6936581" cy="1340941"/>
          </a:xfrm>
          <a:prstGeom prst="rect">
            <a:avLst/>
          </a:prstGeom>
          <a:noFill/>
        </p:spPr>
        <p:txBody>
          <a:bodyPr wrap="square" rtlCol="0">
            <a:normAutofit fontScale="92500" lnSpcReduction="10000"/>
          </a:bodyPr>
          <a:lstStyle/>
          <a:p>
            <a:pPr marL="0" marR="0" algn="l">
              <a:buNone/>
            </a:pPr>
            <a:r>
              <a:rPr sz="4800" b="0">
                <a:solidFill>
                  <a:srgbClr val="000000"/>
                </a:solidFill>
                <a:effectLst/>
                <a:latin typeface="Mongolian Baiti" panose="03000500000000000000" pitchFamily="66" charset="0"/>
              </a:rPr>
              <a:t>Extracting Identifiers with ReadIdentifier</a:t>
            </a:r>
            <a:r>
              <a:rPr>
                <a:effectLst/>
              </a:rPr>
              <a:t> </a:t>
            </a:r>
            <a:endParaRPr lang="en-US"/>
          </a:p>
        </p:txBody>
      </p:sp>
      <p:sp>
        <p:nvSpPr>
          <p:cNvPr id="10" name="TextBox 9">
            <a:extLst>
              <a:ext uri="{FF2B5EF4-FFF2-40B4-BE49-F238E27FC236}">
                <a16:creationId xmlns:a16="http://schemas.microsoft.com/office/drawing/2014/main" id="{76421BF3-7DF6-49D3-953D-104D2EFCA4BF}"/>
              </a:ext>
            </a:extLst>
          </p:cNvPr>
          <p:cNvSpPr txBox="1"/>
          <p:nvPr/>
        </p:nvSpPr>
        <p:spPr>
          <a:xfrm>
            <a:off x="619125" y="2414289"/>
            <a:ext cx="6936581" cy="994171"/>
          </a:xfrm>
          <a:prstGeom prst="rect">
            <a:avLst/>
          </a:prstGeom>
          <a:noFill/>
        </p:spPr>
        <p:txBody>
          <a:bodyPr wrap="square" rtlCol="0">
            <a:normAutofit/>
          </a:bodyPr>
          <a:lstStyle/>
          <a:p>
            <a:pPr marL="0" marR="0" algn="l">
              <a:buNone/>
            </a:pPr>
            <a:r>
              <a:rPr sz="1800" b="1">
                <a:solidFill>
                  <a:srgbClr val="DDA152"/>
                </a:solidFill>
                <a:effectLst/>
                <a:latin typeface="Avenir"/>
              </a:rPr>
              <a:t>1.</a:t>
            </a:r>
            <a:r>
              <a:rPr>
                <a:effectLst/>
              </a:rPr>
              <a:t> </a:t>
            </a:r>
            <a:r>
              <a:rPr sz="1800" b="1">
                <a:solidFill>
                  <a:srgbClr val="000000"/>
                </a:solidFill>
                <a:effectLst/>
                <a:latin typeface="Avenir"/>
              </a:rPr>
              <a:t>Start with letter or underscore</a:t>
            </a:r>
            <a:r>
              <a:rPr>
                <a:effectLst/>
              </a:rPr>
              <a:t> </a:t>
            </a:r>
          </a:p>
          <a:p>
            <a:pPr marL="0" marR="0" algn="l">
              <a:spcBef>
                <a:spcPts val="450"/>
              </a:spcBef>
              <a:buNone/>
            </a:pPr>
            <a:r>
              <a:rPr sz="1800" b="0">
                <a:solidFill>
                  <a:srgbClr val="000000"/>
                </a:solidFill>
                <a:effectLst/>
                <a:latin typeface="Avenir"/>
              </a:rPr>
              <a:t>Begin an identifier only if the first character is alphabetic (A–Z, a–z) or an underscore (_).</a:t>
            </a:r>
            <a:r>
              <a:rPr>
                <a:effectLst/>
              </a:rPr>
              <a:t> </a:t>
            </a:r>
            <a:endParaRPr lang="en-US"/>
          </a:p>
        </p:txBody>
      </p:sp>
      <p:sp>
        <p:nvSpPr>
          <p:cNvPr id="11" name="TextBox 10">
            <a:extLst>
              <a:ext uri="{FF2B5EF4-FFF2-40B4-BE49-F238E27FC236}">
                <a16:creationId xmlns:a16="http://schemas.microsoft.com/office/drawing/2014/main" id="{6DC56F96-084E-4EA9-B8AB-F5B130988876}"/>
              </a:ext>
            </a:extLst>
          </p:cNvPr>
          <p:cNvSpPr txBox="1"/>
          <p:nvPr/>
        </p:nvSpPr>
        <p:spPr>
          <a:xfrm>
            <a:off x="619125" y="3370659"/>
            <a:ext cx="6936581" cy="994171"/>
          </a:xfrm>
          <a:prstGeom prst="rect">
            <a:avLst/>
          </a:prstGeom>
          <a:noFill/>
        </p:spPr>
        <p:txBody>
          <a:bodyPr wrap="square" rtlCol="0">
            <a:normAutofit/>
          </a:bodyPr>
          <a:lstStyle/>
          <a:p>
            <a:pPr marL="0" marR="0" algn="l">
              <a:buNone/>
            </a:pPr>
            <a:r>
              <a:rPr sz="1800" b="1">
                <a:solidFill>
                  <a:srgbClr val="DDA152"/>
                </a:solidFill>
                <a:effectLst/>
                <a:latin typeface="Avenir"/>
              </a:rPr>
              <a:t>2.</a:t>
            </a:r>
            <a:r>
              <a:rPr>
                <a:effectLst/>
              </a:rPr>
              <a:t> </a:t>
            </a:r>
            <a:r>
              <a:rPr sz="1800" b="1">
                <a:solidFill>
                  <a:srgbClr val="000000"/>
                </a:solidFill>
                <a:effectLst/>
                <a:latin typeface="Avenir"/>
              </a:rPr>
              <a:t>Continue with alphanumerics/underscores</a:t>
            </a:r>
            <a:r>
              <a:rPr>
                <a:effectLst/>
              </a:rPr>
              <a:t> </a:t>
            </a:r>
          </a:p>
          <a:p>
            <a:pPr marL="0" marR="0" algn="l">
              <a:spcBef>
                <a:spcPts val="450"/>
              </a:spcBef>
              <a:buNone/>
            </a:pPr>
            <a:r>
              <a:rPr sz="1800" b="0">
                <a:solidFill>
                  <a:srgbClr val="000000"/>
                </a:solidFill>
                <a:effectLst/>
                <a:latin typeface="Avenir"/>
              </a:rPr>
              <a:t>Accumulate subsequent characters only if they are letters, digits (0–9), or underscores.</a:t>
            </a:r>
            <a:r>
              <a:rPr>
                <a:effectLst/>
              </a:rPr>
              <a:t> </a:t>
            </a:r>
            <a:endParaRPr lang="en-US"/>
          </a:p>
        </p:txBody>
      </p:sp>
      <p:sp>
        <p:nvSpPr>
          <p:cNvPr id="12" name="TextBox 11">
            <a:extLst>
              <a:ext uri="{FF2B5EF4-FFF2-40B4-BE49-F238E27FC236}">
                <a16:creationId xmlns:a16="http://schemas.microsoft.com/office/drawing/2014/main" id="{CCCB24A5-902B-454B-B54B-BE5ECD6B96E4}"/>
              </a:ext>
            </a:extLst>
          </p:cNvPr>
          <p:cNvSpPr txBox="1"/>
          <p:nvPr/>
        </p:nvSpPr>
        <p:spPr>
          <a:xfrm>
            <a:off x="619125" y="4327028"/>
            <a:ext cx="6936581" cy="1314152"/>
          </a:xfrm>
          <a:prstGeom prst="rect">
            <a:avLst/>
          </a:prstGeom>
          <a:noFill/>
        </p:spPr>
        <p:txBody>
          <a:bodyPr wrap="square" rtlCol="0">
            <a:normAutofit/>
          </a:bodyPr>
          <a:lstStyle/>
          <a:p>
            <a:pPr marL="0" marR="0" algn="l">
              <a:buNone/>
            </a:pPr>
            <a:r>
              <a:rPr sz="1800" b="1">
                <a:solidFill>
                  <a:srgbClr val="DDA152"/>
                </a:solidFill>
                <a:effectLst/>
                <a:latin typeface="Avenir"/>
              </a:rPr>
              <a:t>3.</a:t>
            </a:r>
            <a:r>
              <a:rPr>
                <a:effectLst/>
              </a:rPr>
              <a:t> </a:t>
            </a:r>
            <a:r>
              <a:rPr sz="1800" b="1">
                <a:solidFill>
                  <a:srgbClr val="000000"/>
                </a:solidFill>
                <a:effectLst/>
                <a:latin typeface="Avenir"/>
              </a:rPr>
              <a:t>Stop on invalid characters</a:t>
            </a:r>
            <a:r>
              <a:rPr>
                <a:effectLst/>
              </a:rPr>
              <a:t> </a:t>
            </a:r>
          </a:p>
          <a:p>
            <a:pPr marL="0" marR="0" algn="l">
              <a:spcBef>
                <a:spcPts val="450"/>
              </a:spcBef>
              <a:buNone/>
            </a:pPr>
            <a:r>
              <a:rPr sz="1800" b="0">
                <a:solidFill>
                  <a:srgbClr val="000000"/>
                </a:solidFill>
                <a:effectLst/>
                <a:latin typeface="Avenir"/>
              </a:rPr>
              <a:t>Terminate the token when encountering whitespace, punctuation, or any non‑identifier character to keep lexemes clean.</a:t>
            </a:r>
            <a:r>
              <a:rPr>
                <a:effectLst/>
              </a:rPr>
              <a:t> </a:t>
            </a:r>
            <a:endParaRPr lang="en-US"/>
          </a:p>
        </p:txBody>
      </p:sp>
      <p:sp>
        <p:nvSpPr>
          <p:cNvPr id="13" name="TextBox 12">
            <a:extLst>
              <a:ext uri="{FF2B5EF4-FFF2-40B4-BE49-F238E27FC236}">
                <a16:creationId xmlns:a16="http://schemas.microsoft.com/office/drawing/2014/main" id="{035BFED3-7FA7-4367-8170-913CA989E428}"/>
              </a:ext>
            </a:extLst>
          </p:cNvPr>
          <p:cNvSpPr txBox="1"/>
          <p:nvPr/>
        </p:nvSpPr>
        <p:spPr>
          <a:xfrm>
            <a:off x="619125" y="5530006"/>
            <a:ext cx="6936581" cy="994171"/>
          </a:xfrm>
          <a:prstGeom prst="rect">
            <a:avLst/>
          </a:prstGeom>
          <a:noFill/>
        </p:spPr>
        <p:txBody>
          <a:bodyPr wrap="square" rtlCol="0">
            <a:normAutofit/>
          </a:bodyPr>
          <a:lstStyle/>
          <a:p>
            <a:pPr marL="0" marR="0" algn="l">
              <a:buNone/>
            </a:pPr>
            <a:r>
              <a:rPr sz="1800" b="1">
                <a:solidFill>
                  <a:srgbClr val="DDA152"/>
                </a:solidFill>
                <a:effectLst/>
                <a:latin typeface="Avenir"/>
              </a:rPr>
              <a:t>4.</a:t>
            </a:r>
            <a:r>
              <a:rPr>
                <a:effectLst/>
              </a:rPr>
              <a:t> </a:t>
            </a:r>
            <a:r>
              <a:rPr sz="1800" b="1">
                <a:solidFill>
                  <a:srgbClr val="000000"/>
                </a:solidFill>
                <a:effectLst/>
                <a:latin typeface="Avenir"/>
              </a:rPr>
              <a:t>Enable keyword lookup</a:t>
            </a:r>
            <a:r>
              <a:rPr>
                <a:effectLst/>
              </a:rPr>
              <a:t> </a:t>
            </a:r>
          </a:p>
          <a:p>
            <a:pPr marL="0" marR="0" algn="l">
              <a:spcBef>
                <a:spcPts val="450"/>
              </a:spcBef>
              <a:buNone/>
            </a:pPr>
            <a:r>
              <a:rPr sz="1800" b="0">
                <a:solidFill>
                  <a:srgbClr val="000000"/>
                </a:solidFill>
                <a:effectLst/>
                <a:latin typeface="Avenir"/>
              </a:rPr>
              <a:t>After collection, compare the lexeme against a reserved keyword table to classify tokens accurately.</a:t>
            </a:r>
            <a:r>
              <a:rPr>
                <a:effectLst/>
              </a:rPr>
              <a:t> </a:t>
            </a:r>
            <a:endParaRPr lang="en-US"/>
          </a:p>
        </p:txBody>
      </p:sp>
    </p:spTree>
    <p:extLst>
      <p:ext uri="{BB962C8B-B14F-4D97-AF65-F5344CB8AC3E}">
        <p14:creationId xmlns:p14="http://schemas.microsoft.com/office/powerpoint/2010/main" val="2273337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2E24E38-9DCE-45DC-9162-58AFAD23EB9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code editor window with a highlighted string literal containing escape sequences (e.g">
            <a:extLst>
              <a:ext uri="{FF2B5EF4-FFF2-40B4-BE49-F238E27FC236}">
                <a16:creationId xmlns:a16="http://schemas.microsoft.com/office/drawing/2014/main" id="{E75CDC95-1A12-47B0-BEA2-B7F64514EC6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F0C3F282-6B1F-C9A1-9F49-86E5437DFB62}"/>
              </a:ext>
            </a:extLst>
          </p:cNvPr>
          <p:cNvSpPr>
            <a:spLocks noGrp="1"/>
          </p:cNvSpPr>
          <p:nvPr>
            <p:ph type="sldNum" sz="quarter" idx="12"/>
          </p:nvPr>
        </p:nvSpPr>
        <p:spPr/>
        <p:txBody>
          <a:bodyPr/>
          <a:lstStyle/>
          <a:p>
            <a:fld id="{AEAA3239-9EA4-4A65-A281-97F994456D9F}" type="slidenum">
              <a:rPr lang="en-US" smtClean="0"/>
              <a:t>18</a:t>
            </a:fld>
            <a:endParaRPr lang="en-US" dirty="0"/>
          </a:p>
        </p:txBody>
      </p:sp>
      <p:sp>
        <p:nvSpPr>
          <p:cNvPr id="9" name="TextBox 8">
            <a:extLst>
              <a:ext uri="{FF2B5EF4-FFF2-40B4-BE49-F238E27FC236}">
                <a16:creationId xmlns:a16="http://schemas.microsoft.com/office/drawing/2014/main" id="{57C40B37-9907-4FB6-B7FE-E730892CA5CA}"/>
              </a:ext>
            </a:extLst>
          </p:cNvPr>
          <p:cNvSpPr txBox="1"/>
          <p:nvPr/>
        </p:nvSpPr>
        <p:spPr>
          <a:xfrm>
            <a:off x="1859281" y="641985"/>
            <a:ext cx="8046720" cy="1005780"/>
          </a:xfrm>
          <a:prstGeom prst="rect">
            <a:avLst/>
          </a:prstGeom>
          <a:noFill/>
        </p:spPr>
        <p:txBody>
          <a:bodyPr wrap="square" rtlCol="0">
            <a:normAutofit/>
          </a:bodyPr>
          <a:lstStyle/>
          <a:p>
            <a:pPr marL="0" algn="l">
              <a:buNone/>
            </a:pPr>
            <a:r>
              <a:rPr sz="3600" dirty="0">
                <a:solidFill>
                  <a:srgbClr val="000000"/>
                </a:solidFill>
                <a:effectLst/>
                <a:latin typeface="Mongolian Baiti" panose="03000500000000000000" pitchFamily="66" charset="0"/>
              </a:rPr>
              <a:t>Parsing String Literals Using </a:t>
            </a:r>
            <a:r>
              <a:rPr sz="3600" dirty="0" err="1">
                <a:solidFill>
                  <a:srgbClr val="000000"/>
                </a:solidFill>
                <a:effectLst/>
                <a:latin typeface="Mongolian Baiti" panose="03000500000000000000" pitchFamily="66" charset="0"/>
              </a:rPr>
              <a:t>ReadString</a:t>
            </a:r>
            <a:r>
              <a:rPr dirty="0">
                <a:effectLst/>
              </a:rPr>
              <a:t> </a:t>
            </a:r>
            <a:endParaRPr lang="en-US" dirty="0"/>
          </a:p>
        </p:txBody>
      </p:sp>
      <p:sp>
        <p:nvSpPr>
          <p:cNvPr id="10" name="TextBox 9">
            <a:extLst>
              <a:ext uri="{FF2B5EF4-FFF2-40B4-BE49-F238E27FC236}">
                <a16:creationId xmlns:a16="http://schemas.microsoft.com/office/drawing/2014/main" id="{660A8523-447B-4A4A-9C57-F1B351C1E266}"/>
              </a:ext>
            </a:extLst>
          </p:cNvPr>
          <p:cNvSpPr txBox="1"/>
          <p:nvPr/>
        </p:nvSpPr>
        <p:spPr>
          <a:xfrm>
            <a:off x="1991360" y="1929705"/>
            <a:ext cx="9600565" cy="3489573"/>
          </a:xfrm>
          <a:prstGeom prst="rect">
            <a:avLst/>
          </a:prstGeom>
          <a:noFill/>
        </p:spPr>
        <p:txBody>
          <a:bodyPr wrap="square" rtlCol="0">
            <a:normAutofit/>
          </a:bodyPr>
          <a:lstStyle/>
          <a:p>
            <a:pPr marL="0" algn="l">
              <a:buNone/>
            </a:pPr>
            <a:r>
              <a:rPr sz="1425" b="1" dirty="0">
                <a:solidFill>
                  <a:srgbClr val="000000"/>
                </a:solidFill>
                <a:effectLst/>
                <a:latin typeface="Avenir"/>
              </a:rPr>
              <a:t>Escape Handling</a:t>
            </a:r>
            <a:r>
              <a:rPr dirty="0">
                <a:effectLst/>
              </a:rPr>
              <a:t> </a:t>
            </a:r>
          </a:p>
          <a:p>
            <a:pPr marL="0" algn="l">
              <a:spcBef>
                <a:spcPts val="750"/>
              </a:spcBef>
              <a:buNone/>
            </a:pPr>
            <a:r>
              <a:rPr sz="1425" b="0" dirty="0">
                <a:solidFill>
                  <a:srgbClr val="000000"/>
                </a:solidFill>
                <a:effectLst/>
                <a:latin typeface="Avenir"/>
              </a:rPr>
              <a:t>Properly interprets sequences like newline, tab, quote, and backslash within quoted text.</a:t>
            </a:r>
            <a:r>
              <a:rPr dirty="0">
                <a:effectLst/>
              </a:rPr>
              <a:t> </a:t>
            </a:r>
          </a:p>
          <a:p>
            <a:pPr marL="0" algn="l">
              <a:spcBef>
                <a:spcPts val="750"/>
              </a:spcBef>
              <a:buNone/>
            </a:pPr>
            <a:r>
              <a:rPr sz="1425" b="1" dirty="0">
                <a:solidFill>
                  <a:srgbClr val="000000"/>
                </a:solidFill>
                <a:effectLst/>
                <a:latin typeface="Avenir"/>
              </a:rPr>
              <a:t>Exact Capture</a:t>
            </a:r>
            <a:r>
              <a:rPr dirty="0">
                <a:effectLst/>
              </a:rPr>
              <a:t> </a:t>
            </a:r>
          </a:p>
          <a:p>
            <a:pPr marL="0" algn="l">
              <a:spcBef>
                <a:spcPts val="750"/>
              </a:spcBef>
              <a:buNone/>
            </a:pPr>
            <a:r>
              <a:rPr sz="1425" b="0" dirty="0">
                <a:solidFill>
                  <a:srgbClr val="000000"/>
                </a:solidFill>
                <a:effectLst/>
                <a:latin typeface="Avenir"/>
              </a:rPr>
              <a:t>Preserves the string exactly as authored so the </a:t>
            </a:r>
            <a:r>
              <a:rPr sz="1425" b="0" dirty="0" err="1">
                <a:solidFill>
                  <a:srgbClr val="000000"/>
                </a:solidFill>
                <a:effectLst/>
                <a:latin typeface="Avenir"/>
              </a:rPr>
              <a:t>lexer</a:t>
            </a:r>
            <a:r>
              <a:rPr sz="1425" b="0" dirty="0">
                <a:solidFill>
                  <a:srgbClr val="000000"/>
                </a:solidFill>
                <a:effectLst/>
                <a:latin typeface="Avenir"/>
              </a:rPr>
              <a:t> reflects source intent.</a:t>
            </a:r>
            <a:r>
              <a:rPr dirty="0">
                <a:effectLst/>
              </a:rPr>
              <a:t> </a:t>
            </a:r>
          </a:p>
          <a:p>
            <a:pPr marL="0" algn="l">
              <a:spcBef>
                <a:spcPts val="750"/>
              </a:spcBef>
              <a:buNone/>
            </a:pPr>
            <a:r>
              <a:rPr sz="1425" b="1" dirty="0">
                <a:solidFill>
                  <a:srgbClr val="000000"/>
                </a:solidFill>
                <a:effectLst/>
                <a:latin typeface="Avenir"/>
              </a:rPr>
              <a:t>Error Detection</a:t>
            </a:r>
            <a:r>
              <a:rPr dirty="0">
                <a:effectLst/>
              </a:rPr>
              <a:t> </a:t>
            </a:r>
          </a:p>
          <a:p>
            <a:pPr marL="0" algn="l">
              <a:spcBef>
                <a:spcPts val="750"/>
              </a:spcBef>
              <a:buNone/>
            </a:pPr>
            <a:r>
              <a:rPr sz="1425" b="0" dirty="0">
                <a:solidFill>
                  <a:srgbClr val="000000"/>
                </a:solidFill>
                <a:effectLst/>
                <a:latin typeface="Avenir"/>
              </a:rPr>
              <a:t>Identifies unterminated strings and malformed escapes to ensure compile-time correctness.</a:t>
            </a:r>
            <a:r>
              <a:rPr dirty="0">
                <a:effectLst/>
              </a:rPr>
              <a:t> </a:t>
            </a:r>
          </a:p>
          <a:p>
            <a:pPr marL="0" algn="l">
              <a:spcBef>
                <a:spcPts val="750"/>
              </a:spcBef>
              <a:buNone/>
            </a:pPr>
            <a:r>
              <a:rPr sz="1425" b="1" dirty="0">
                <a:solidFill>
                  <a:srgbClr val="000000"/>
                </a:solidFill>
                <a:effectLst/>
                <a:latin typeface="Avenir"/>
              </a:rPr>
              <a:t>Multi‑line Support</a:t>
            </a:r>
            <a:r>
              <a:rPr dirty="0">
                <a:effectLst/>
              </a:rPr>
              <a:t> </a:t>
            </a:r>
          </a:p>
          <a:p>
            <a:pPr marL="0" algn="l">
              <a:spcBef>
                <a:spcPts val="750"/>
              </a:spcBef>
              <a:buNone/>
            </a:pPr>
            <a:r>
              <a:rPr sz="1425" b="0" dirty="0">
                <a:solidFill>
                  <a:srgbClr val="000000"/>
                </a:solidFill>
                <a:effectLst/>
                <a:latin typeface="Avenir"/>
              </a:rPr>
              <a:t>Handles multi-line literals when permitted by the language grammar.</a:t>
            </a:r>
            <a:r>
              <a:rPr dirty="0">
                <a:effectLst/>
              </a:rPr>
              <a:t> </a:t>
            </a:r>
            <a:endParaRPr lang="en-US" dirty="0"/>
          </a:p>
        </p:txBody>
      </p:sp>
    </p:spTree>
    <p:extLst>
      <p:ext uri="{BB962C8B-B14F-4D97-AF65-F5344CB8AC3E}">
        <p14:creationId xmlns:p14="http://schemas.microsoft.com/office/powerpoint/2010/main" val="399579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A6C3B9B-8D98-4B2B-93ED-9A76BF44D13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C6172653-7CEE-A9F7-B488-01277145E1A3}"/>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Token Generation and Retrieval</a:t>
            </a:r>
            <a:r>
              <a:rPr>
                <a:effectLst/>
              </a:rPr>
              <a:t> </a:t>
            </a:r>
            <a:endParaRPr lang="en-US"/>
          </a:p>
        </p:txBody>
      </p:sp>
      <p:sp>
        <p:nvSpPr>
          <p:cNvPr id="6" name="Slide Number Placeholder 5">
            <a:extLst>
              <a:ext uri="{FF2B5EF4-FFF2-40B4-BE49-F238E27FC236}">
                <a16:creationId xmlns:a16="http://schemas.microsoft.com/office/drawing/2014/main" id="{6BB7172B-DD69-3557-173F-FAEA66757F16}"/>
              </a:ext>
            </a:extLst>
          </p:cNvPr>
          <p:cNvSpPr>
            <a:spLocks noGrp="1"/>
          </p:cNvSpPr>
          <p:nvPr>
            <p:ph type="sldNum" sz="quarter" idx="12"/>
          </p:nvPr>
        </p:nvSpPr>
        <p:spPr/>
        <p:txBody>
          <a:bodyPr/>
          <a:lstStyle/>
          <a:p>
            <a:fld id="{AEAA3239-9EA4-4A65-A281-97F994456D9F}" type="slidenum">
              <a:rPr lang="en-US" smtClean="0"/>
              <a:t>19</a:t>
            </a:fld>
            <a:endParaRPr lang="en-US" dirty="0"/>
          </a:p>
        </p:txBody>
      </p:sp>
    </p:spTree>
    <p:extLst>
      <p:ext uri="{BB962C8B-B14F-4D97-AF65-F5344CB8AC3E}">
        <p14:creationId xmlns:p14="http://schemas.microsoft.com/office/powerpoint/2010/main" val="1371844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0AAE0FD-07BD-494B-B193-7446F340094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9A6B83A1-C190-6118-C1B3-3D107144C825}"/>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Introduction to Lexical Analysis</a:t>
            </a:r>
            <a:r>
              <a:rPr>
                <a:effectLst/>
              </a:rPr>
              <a:t> </a:t>
            </a:r>
            <a:endParaRPr lang="en-US"/>
          </a:p>
        </p:txBody>
      </p:sp>
      <p:sp>
        <p:nvSpPr>
          <p:cNvPr id="6" name="Slide Number Placeholder 5">
            <a:extLst>
              <a:ext uri="{FF2B5EF4-FFF2-40B4-BE49-F238E27FC236}">
                <a16:creationId xmlns:a16="http://schemas.microsoft.com/office/drawing/2014/main" id="{395B97BA-64A7-FA08-3BC4-689855810DDA}"/>
              </a:ext>
            </a:extLst>
          </p:cNvPr>
          <p:cNvSpPr>
            <a:spLocks noGrp="1"/>
          </p:cNvSpPr>
          <p:nvPr>
            <p:ph type="sldNum" sz="quarter" idx="12"/>
          </p:nvPr>
        </p:nvSpPr>
        <p:spPr/>
        <p:txBody>
          <a:bodyPr/>
          <a:lstStyle/>
          <a:p>
            <a:fld id="{AEAA3239-9EA4-4A65-A281-97F994456D9F}" type="slidenum">
              <a:rPr lang="en-US" smtClean="0"/>
              <a:t>2</a:t>
            </a:fld>
            <a:endParaRPr lang="en-US" dirty="0"/>
          </a:p>
        </p:txBody>
      </p:sp>
    </p:spTree>
    <p:extLst>
      <p:ext uri="{BB962C8B-B14F-4D97-AF65-F5344CB8AC3E}">
        <p14:creationId xmlns:p14="http://schemas.microsoft.com/office/powerpoint/2010/main" val="70288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E0837B3-C409-440C-8495-072021EA904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9B1BCAD4-D0B0-38D2-A13C-E422BEE469FD}"/>
              </a:ext>
            </a:extLst>
          </p:cNvPr>
          <p:cNvSpPr>
            <a:spLocks noGrp="1"/>
          </p:cNvSpPr>
          <p:nvPr>
            <p:ph sz="quarter" idx="16"/>
          </p:nvPr>
        </p:nvSpPr>
        <p:spPr>
          <a:xfrm>
            <a:off x="619125" y="581025"/>
            <a:ext cx="10972800" cy="670470"/>
          </a:xfrm>
        </p:spPr>
        <p:txBody>
          <a:bodyPr>
            <a:normAutofit fontScale="77500" lnSpcReduction="20000"/>
          </a:bodyPr>
          <a:lstStyle/>
          <a:p>
            <a:pPr marL="0" indent="0" algn="l">
              <a:buNone/>
            </a:pPr>
            <a:r>
              <a:rPr sz="4800">
                <a:solidFill>
                  <a:srgbClr val="000000"/>
                </a:solidFill>
                <a:effectLst/>
                <a:latin typeface="Mongolian Baiti" panose="03000500000000000000" pitchFamily="66" charset="0"/>
              </a:rPr>
              <a:t>NextToken: Tokenization Flow</a:t>
            </a:r>
            <a:r>
              <a:rPr>
                <a:effectLst/>
              </a:rPr>
              <a:t> </a:t>
            </a:r>
            <a:endParaRPr lang="en-US"/>
          </a:p>
        </p:txBody>
      </p:sp>
      <p:sp>
        <p:nvSpPr>
          <p:cNvPr id="6" name="Slide Number Placeholder 5">
            <a:extLst>
              <a:ext uri="{FF2B5EF4-FFF2-40B4-BE49-F238E27FC236}">
                <a16:creationId xmlns:a16="http://schemas.microsoft.com/office/drawing/2014/main" id="{B1442015-E725-EE2F-CEAB-4904A6C3F76D}"/>
              </a:ext>
            </a:extLst>
          </p:cNvPr>
          <p:cNvSpPr>
            <a:spLocks noGrp="1"/>
          </p:cNvSpPr>
          <p:nvPr>
            <p:ph type="sldNum" sz="quarter" idx="12"/>
          </p:nvPr>
        </p:nvSpPr>
        <p:spPr/>
        <p:txBody>
          <a:bodyPr/>
          <a:lstStyle/>
          <a:p>
            <a:fld id="{AEAA3239-9EA4-4A65-A281-97F994456D9F}" type="slidenum">
              <a:rPr lang="en-US" smtClean="0"/>
              <a:t>20</a:t>
            </a:fld>
            <a:endParaRPr lang="en-US" dirty="0"/>
          </a:p>
        </p:txBody>
      </p:sp>
      <p:sp>
        <p:nvSpPr>
          <p:cNvPr id="8" name="TextBox 7">
            <a:extLst>
              <a:ext uri="{FF2B5EF4-FFF2-40B4-BE49-F238E27FC236}">
                <a16:creationId xmlns:a16="http://schemas.microsoft.com/office/drawing/2014/main" id="{26A0817E-965E-4401-AE09-BF6FA01E9EDF}"/>
              </a:ext>
            </a:extLst>
          </p:cNvPr>
          <p:cNvSpPr txBox="1"/>
          <p:nvPr/>
        </p:nvSpPr>
        <p:spPr>
          <a:xfrm>
            <a:off x="619125" y="2990105"/>
            <a:ext cx="2571750" cy="1875532"/>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01</a:t>
            </a:r>
            <a:r>
              <a:rPr>
                <a:effectLst/>
              </a:rPr>
              <a:t> </a:t>
            </a:r>
          </a:p>
          <a:p>
            <a:pPr marL="0" algn="l">
              <a:spcAft>
                <a:spcPts val="900"/>
              </a:spcAft>
              <a:buNone/>
            </a:pPr>
            <a:r>
              <a:rPr sz="1425" b="1">
                <a:solidFill>
                  <a:srgbClr val="000000"/>
                </a:solidFill>
                <a:effectLst/>
                <a:latin typeface="Avenir"/>
              </a:rPr>
              <a:t>Read next character</a:t>
            </a:r>
            <a:r>
              <a:rPr>
                <a:effectLst/>
              </a:rPr>
              <a:t> </a:t>
            </a:r>
          </a:p>
          <a:p>
            <a:pPr marL="0" algn="l">
              <a:buNone/>
            </a:pPr>
            <a:r>
              <a:rPr sz="1425" b="0">
                <a:solidFill>
                  <a:srgbClr val="000000"/>
                </a:solidFill>
                <a:effectLst/>
                <a:latin typeface="Avenir"/>
              </a:rPr>
              <a:t>Pull the current rune/byte from input and advance the cursor.</a:t>
            </a:r>
            <a:r>
              <a:rPr>
                <a:effectLst/>
              </a:rPr>
              <a:t> </a:t>
            </a:r>
            <a:endParaRPr lang="en-US"/>
          </a:p>
        </p:txBody>
      </p:sp>
      <p:sp>
        <p:nvSpPr>
          <p:cNvPr id="9" name="TextBox 8">
            <a:extLst>
              <a:ext uri="{FF2B5EF4-FFF2-40B4-BE49-F238E27FC236}">
                <a16:creationId xmlns:a16="http://schemas.microsoft.com/office/drawing/2014/main" id="{E823091B-07FF-42B2-82F1-D0CFD40FC294}"/>
              </a:ext>
            </a:extLst>
          </p:cNvPr>
          <p:cNvSpPr txBox="1"/>
          <p:nvPr/>
        </p:nvSpPr>
        <p:spPr>
          <a:xfrm>
            <a:off x="3419475" y="2990105"/>
            <a:ext cx="2571750" cy="2092672"/>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02</a:t>
            </a:r>
            <a:r>
              <a:rPr>
                <a:effectLst/>
              </a:rPr>
              <a:t> </a:t>
            </a:r>
          </a:p>
          <a:p>
            <a:pPr marL="0" algn="l">
              <a:spcAft>
                <a:spcPts val="900"/>
              </a:spcAft>
              <a:buNone/>
            </a:pPr>
            <a:r>
              <a:rPr sz="1425" b="1">
                <a:solidFill>
                  <a:srgbClr val="000000"/>
                </a:solidFill>
                <a:effectLst/>
                <a:latin typeface="Avenir"/>
              </a:rPr>
              <a:t>Skip whitespace/comments</a:t>
            </a:r>
            <a:r>
              <a:rPr>
                <a:effectLst/>
              </a:rPr>
              <a:t> </a:t>
            </a:r>
          </a:p>
          <a:p>
            <a:pPr marL="0" algn="l">
              <a:buNone/>
            </a:pPr>
            <a:r>
              <a:rPr sz="1425" b="0">
                <a:solidFill>
                  <a:srgbClr val="000000"/>
                </a:solidFill>
                <a:effectLst/>
                <a:latin typeface="Avenir"/>
              </a:rPr>
              <a:t>Consume spaces and comment blocks to align at the next lexeme.</a:t>
            </a:r>
            <a:r>
              <a:rPr>
                <a:effectLst/>
              </a:rPr>
              <a:t> </a:t>
            </a:r>
            <a:endParaRPr lang="en-US"/>
          </a:p>
        </p:txBody>
      </p:sp>
      <p:sp>
        <p:nvSpPr>
          <p:cNvPr id="10" name="TextBox 9">
            <a:extLst>
              <a:ext uri="{FF2B5EF4-FFF2-40B4-BE49-F238E27FC236}">
                <a16:creationId xmlns:a16="http://schemas.microsoft.com/office/drawing/2014/main" id="{A5616BD3-A477-4B55-90CB-97766CD3073C}"/>
              </a:ext>
            </a:extLst>
          </p:cNvPr>
          <p:cNvSpPr txBox="1"/>
          <p:nvPr/>
        </p:nvSpPr>
        <p:spPr>
          <a:xfrm>
            <a:off x="6219825" y="2990105"/>
            <a:ext cx="2571750" cy="1875532"/>
          </a:xfrm>
          <a:prstGeom prst="rect">
            <a:avLst/>
          </a:prstGeom>
          <a:noFill/>
        </p:spPr>
        <p:txBody>
          <a:bodyPr wrap="square" rtlCol="0">
            <a:normAutofit fontScale="92500" lnSpcReduction="20000"/>
          </a:bodyPr>
          <a:lstStyle/>
          <a:p>
            <a:pPr marL="0" algn="l">
              <a:spcAft>
                <a:spcPts val="1800"/>
              </a:spcAft>
              <a:buNone/>
            </a:pPr>
            <a:r>
              <a:rPr sz="5400" b="1">
                <a:solidFill>
                  <a:srgbClr val="000000"/>
                </a:solidFill>
                <a:effectLst/>
                <a:latin typeface="Avenir"/>
              </a:rPr>
              <a:t>03</a:t>
            </a:r>
            <a:r>
              <a:rPr>
                <a:effectLst/>
              </a:rPr>
              <a:t> </a:t>
            </a:r>
          </a:p>
          <a:p>
            <a:pPr marL="0" algn="l">
              <a:spcAft>
                <a:spcPts val="900"/>
              </a:spcAft>
              <a:buNone/>
            </a:pPr>
            <a:r>
              <a:rPr sz="1425" b="1">
                <a:solidFill>
                  <a:srgbClr val="000000"/>
                </a:solidFill>
                <a:effectLst/>
                <a:latin typeface="Avenir"/>
              </a:rPr>
              <a:t>Recognize token kind</a:t>
            </a:r>
            <a:r>
              <a:rPr>
                <a:effectLst/>
              </a:rPr>
              <a:t> </a:t>
            </a:r>
          </a:p>
          <a:p>
            <a:pPr marL="0" algn="l">
              <a:buNone/>
            </a:pPr>
            <a:r>
              <a:rPr sz="1425" b="0">
                <a:solidFill>
                  <a:srgbClr val="000000"/>
                </a:solidFill>
                <a:effectLst/>
                <a:latin typeface="Avenir"/>
              </a:rPr>
              <a:t>Classify identifiers, literals, operators, or delimiters via DFA rules.</a:t>
            </a:r>
            <a:r>
              <a:rPr>
                <a:effectLst/>
              </a:rPr>
              <a:t> </a:t>
            </a:r>
            <a:endParaRPr lang="en-US"/>
          </a:p>
        </p:txBody>
      </p:sp>
      <p:sp>
        <p:nvSpPr>
          <p:cNvPr id="11" name="TextBox 10">
            <a:extLst>
              <a:ext uri="{FF2B5EF4-FFF2-40B4-BE49-F238E27FC236}">
                <a16:creationId xmlns:a16="http://schemas.microsoft.com/office/drawing/2014/main" id="{41D8B42A-CFF3-43FB-A91F-C6ECBE3C8537}"/>
              </a:ext>
            </a:extLst>
          </p:cNvPr>
          <p:cNvSpPr txBox="1"/>
          <p:nvPr/>
        </p:nvSpPr>
        <p:spPr>
          <a:xfrm>
            <a:off x="9020175" y="2990105"/>
            <a:ext cx="2571750" cy="2119758"/>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04</a:t>
            </a:r>
            <a:r>
              <a:rPr>
                <a:effectLst/>
              </a:rPr>
              <a:t> </a:t>
            </a:r>
          </a:p>
          <a:p>
            <a:pPr marL="0" algn="l">
              <a:spcAft>
                <a:spcPts val="900"/>
              </a:spcAft>
              <a:buNone/>
            </a:pPr>
            <a:r>
              <a:rPr sz="1425" b="1">
                <a:solidFill>
                  <a:srgbClr val="000000"/>
                </a:solidFill>
                <a:effectLst/>
                <a:latin typeface="Avenir"/>
              </a:rPr>
              <a:t>Emit next token</a:t>
            </a:r>
            <a:r>
              <a:rPr>
                <a:effectLst/>
              </a:rPr>
              <a:t> </a:t>
            </a:r>
          </a:p>
          <a:p>
            <a:pPr marL="0" algn="l">
              <a:buNone/>
            </a:pPr>
            <a:r>
              <a:rPr sz="1425" b="0">
                <a:solidFill>
                  <a:srgbClr val="000000"/>
                </a:solidFill>
                <a:effectLst/>
                <a:latin typeface="Avenir"/>
              </a:rPr>
              <a:t>Return the token with span metadata; update state for continued scanning.</a:t>
            </a:r>
            <a:r>
              <a:rPr>
                <a:effectLst/>
              </a:rPr>
              <a:t> </a:t>
            </a:r>
            <a:endParaRPr lang="en-US"/>
          </a:p>
        </p:txBody>
      </p:sp>
    </p:spTree>
    <p:extLst>
      <p:ext uri="{BB962C8B-B14F-4D97-AF65-F5344CB8AC3E}">
        <p14:creationId xmlns:p14="http://schemas.microsoft.com/office/powerpoint/2010/main" val="3260752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CF095DA-C5D1-4B5F-A6C8-04BD3F4B7EF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of a token object, visually breaking out its main fields: token type, lexeme, literal value, and source location. The image should depict a stylized code block or data structure, with each field clearly separated and visually highlighted, set against a clean, modern background. No visible or implied text, letters, or words should appear anywhere in the image. The composition should allow for a left-aligned text overlay and convey a sense of technical clarity and organization">
            <a:extLst>
              <a:ext uri="{FF2B5EF4-FFF2-40B4-BE49-F238E27FC236}">
                <a16:creationId xmlns:a16="http://schemas.microsoft.com/office/drawing/2014/main" id="{F33B8FF9-A207-4565-81CE-DA5D000635A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619125"/>
            <a:ext cx="3407419" cy="5638800"/>
          </a:xfrm>
          <a:prstGeom prst="rect">
            <a:avLst/>
          </a:prstGeom>
        </p:spPr>
      </p:pic>
      <p:sp>
        <p:nvSpPr>
          <p:cNvPr id="6" name="Slide Number Placeholder 5">
            <a:extLst>
              <a:ext uri="{FF2B5EF4-FFF2-40B4-BE49-F238E27FC236}">
                <a16:creationId xmlns:a16="http://schemas.microsoft.com/office/drawing/2014/main" id="{CE076EDD-9E1C-3FE0-A6B1-810D692BD6C1}"/>
              </a:ext>
            </a:extLst>
          </p:cNvPr>
          <p:cNvSpPr>
            <a:spLocks noGrp="1"/>
          </p:cNvSpPr>
          <p:nvPr>
            <p:ph type="sldNum" sz="quarter" idx="12"/>
          </p:nvPr>
        </p:nvSpPr>
        <p:spPr/>
        <p:txBody>
          <a:bodyPr/>
          <a:lstStyle/>
          <a:p>
            <a:fld id="{AEAA3239-9EA4-4A65-A281-97F994456D9F}" type="slidenum">
              <a:rPr lang="en-US" smtClean="0"/>
              <a:t>21</a:t>
            </a:fld>
            <a:endParaRPr lang="en-US" dirty="0"/>
          </a:p>
        </p:txBody>
      </p:sp>
      <p:sp>
        <p:nvSpPr>
          <p:cNvPr id="9" name="TextBox 8">
            <a:extLst>
              <a:ext uri="{FF2B5EF4-FFF2-40B4-BE49-F238E27FC236}">
                <a16:creationId xmlns:a16="http://schemas.microsoft.com/office/drawing/2014/main" id="{91AF9112-EBBB-4031-84E1-159335B2366C}"/>
              </a:ext>
            </a:extLst>
          </p:cNvPr>
          <p:cNvSpPr txBox="1"/>
          <p:nvPr/>
        </p:nvSpPr>
        <p:spPr>
          <a:xfrm>
            <a:off x="619125" y="1038225"/>
            <a:ext cx="6936581"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The Mechanics of CreateToken</a:t>
            </a:r>
            <a:r>
              <a:rPr>
                <a:effectLst/>
              </a:rPr>
              <a:t> </a:t>
            </a:r>
            <a:endParaRPr lang="en-US"/>
          </a:p>
        </p:txBody>
      </p:sp>
      <p:sp>
        <p:nvSpPr>
          <p:cNvPr id="10" name="TextBox 9">
            <a:extLst>
              <a:ext uri="{FF2B5EF4-FFF2-40B4-BE49-F238E27FC236}">
                <a16:creationId xmlns:a16="http://schemas.microsoft.com/office/drawing/2014/main" id="{FE4D55B1-B234-4322-9ED0-BA5AB6F9ABAD}"/>
              </a:ext>
            </a:extLst>
          </p:cNvPr>
          <p:cNvSpPr txBox="1"/>
          <p:nvPr/>
        </p:nvSpPr>
        <p:spPr>
          <a:xfrm>
            <a:off x="619125" y="1541115"/>
            <a:ext cx="6936581" cy="3953470"/>
          </a:xfrm>
          <a:prstGeom prst="rect">
            <a:avLst/>
          </a:prstGeom>
          <a:noFill/>
        </p:spPr>
        <p:txBody>
          <a:bodyPr wrap="square" rtlCol="0">
            <a:normAutofit/>
          </a:bodyPr>
          <a:lstStyle/>
          <a:p>
            <a:pPr marL="0" marR="0" algn="l">
              <a:spcBef>
                <a:spcPts val="2700"/>
              </a:spcBef>
              <a:buNone/>
            </a:pPr>
            <a:r>
              <a:rPr sz="1350" b="1">
                <a:solidFill>
                  <a:srgbClr val="000000"/>
                </a:solidFill>
                <a:effectLst/>
                <a:latin typeface="Avenir"/>
              </a:rPr>
              <a:t>Token object composition</a:t>
            </a:r>
            <a:r>
              <a:rPr>
                <a:effectLst/>
              </a:rPr>
              <a:t> </a:t>
            </a:r>
          </a:p>
          <a:p>
            <a:pPr marL="0" marR="0" algn="l">
              <a:spcBef>
                <a:spcPts val="450"/>
              </a:spcBef>
              <a:buNone/>
            </a:pPr>
            <a:r>
              <a:rPr sz="1350" b="0">
                <a:solidFill>
                  <a:srgbClr val="000000"/>
                </a:solidFill>
                <a:effectLst/>
                <a:latin typeface="Avenir"/>
              </a:rPr>
              <a:t>CreateToken packages type, lexeme, literal value, and source location into a single, consistent structure.</a:t>
            </a:r>
            <a:r>
              <a:rPr>
                <a:effectLst/>
              </a:rPr>
              <a:t> </a:t>
            </a:r>
          </a:p>
          <a:p>
            <a:pPr marL="0" marR="0" algn="l">
              <a:spcBef>
                <a:spcPts val="1500"/>
              </a:spcBef>
              <a:buNone/>
            </a:pPr>
            <a:r>
              <a:rPr sz="1350" b="1">
                <a:solidFill>
                  <a:srgbClr val="000000"/>
                </a:solidFill>
                <a:effectLst/>
                <a:latin typeface="Avenir"/>
              </a:rPr>
              <a:t>Standardized format for phases</a:t>
            </a:r>
            <a:r>
              <a:rPr>
                <a:effectLst/>
              </a:rPr>
              <a:t> </a:t>
            </a:r>
          </a:p>
          <a:p>
            <a:pPr marL="0" marR="0" algn="l">
              <a:spcBef>
                <a:spcPts val="450"/>
              </a:spcBef>
              <a:buNone/>
            </a:pPr>
            <a:r>
              <a:rPr sz="1350" b="0">
                <a:solidFill>
                  <a:srgbClr val="000000"/>
                </a:solidFill>
                <a:effectLst/>
                <a:latin typeface="Avenir"/>
              </a:rPr>
              <a:t>Uniform tokens enable predictable handling by parsing, analysis, and code generation stages.</a:t>
            </a:r>
            <a:r>
              <a:rPr>
                <a:effectLst/>
              </a:rPr>
              <a:t> </a:t>
            </a:r>
          </a:p>
          <a:p>
            <a:pPr marL="0" marR="0" algn="l">
              <a:spcBef>
                <a:spcPts val="1500"/>
              </a:spcBef>
              <a:buNone/>
            </a:pPr>
            <a:r>
              <a:rPr sz="1350" b="1">
                <a:solidFill>
                  <a:srgbClr val="000000"/>
                </a:solidFill>
                <a:effectLst/>
                <a:latin typeface="Avenir"/>
              </a:rPr>
              <a:t>Efficient data handling</a:t>
            </a:r>
            <a:r>
              <a:rPr>
                <a:effectLst/>
              </a:rPr>
              <a:t> </a:t>
            </a:r>
          </a:p>
          <a:p>
            <a:pPr marL="0" marR="0" algn="l">
              <a:spcBef>
                <a:spcPts val="450"/>
              </a:spcBef>
              <a:buNone/>
            </a:pPr>
            <a:r>
              <a:rPr sz="1350" b="0">
                <a:solidFill>
                  <a:srgbClr val="000000"/>
                </a:solidFill>
                <a:effectLst/>
                <a:latin typeface="Avenir"/>
              </a:rPr>
              <a:t>Copy only necessary bytes for the lexeme and track start/end indices to avoid excess allocation.</a:t>
            </a:r>
            <a:r>
              <a:rPr>
                <a:effectLst/>
              </a:rPr>
              <a:t> </a:t>
            </a:r>
          </a:p>
          <a:p>
            <a:pPr marL="0" marR="0" algn="l">
              <a:spcBef>
                <a:spcPts val="1500"/>
              </a:spcBef>
              <a:buNone/>
            </a:pPr>
            <a:r>
              <a:rPr sz="1350" b="1">
                <a:solidFill>
                  <a:srgbClr val="000000"/>
                </a:solidFill>
                <a:effectLst/>
                <a:latin typeface="Avenir"/>
              </a:rPr>
              <a:t>Pseudocode construction guide</a:t>
            </a:r>
            <a:r>
              <a:rPr>
                <a:effectLst/>
              </a:rPr>
              <a:t> </a:t>
            </a:r>
          </a:p>
          <a:p>
            <a:pPr marL="0" marR="0" algn="l">
              <a:spcBef>
                <a:spcPts val="450"/>
              </a:spcBef>
              <a:buNone/>
            </a:pPr>
            <a:r>
              <a:rPr sz="1350" b="0">
                <a:solidFill>
                  <a:srgbClr val="000000"/>
                </a:solidFill>
                <a:effectLst/>
                <a:latin typeface="Avenir"/>
              </a:rPr>
              <a:t>Outline a function that accepts type, slice bounds, and literal; returns a token with precise source location.</a:t>
            </a:r>
            <a:r>
              <a:rPr>
                <a:effectLst/>
              </a:rPr>
              <a:t> </a:t>
            </a:r>
            <a:endParaRPr lang="en-US"/>
          </a:p>
        </p:txBody>
      </p:sp>
    </p:spTree>
    <p:extLst>
      <p:ext uri="{BB962C8B-B14F-4D97-AF65-F5344CB8AC3E}">
        <p14:creationId xmlns:p14="http://schemas.microsoft.com/office/powerpoint/2010/main" val="3500717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45D190C-6101-42D1-B753-21231F0F26C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of a compiler pipeline, visually highlighting the 'Lexical Analyzer' stage. The image should depict a flow from source code input, passing through the lexical analyzer (emphasized with color or focus), and then continuing to later stages like syntax and semantic analysis. Include visual elements such as code snippets transforming into labeled tokens (e.g., keywords, identifiers, operators) at the lexical analyzer stage. The overall style should be modern and clear, with a premium aesthetic. No visible or implied text, labels, or words should appear anywhere in the image">
            <a:extLst>
              <a:ext uri="{FF2B5EF4-FFF2-40B4-BE49-F238E27FC236}">
                <a16:creationId xmlns:a16="http://schemas.microsoft.com/office/drawing/2014/main" id="{61C72180-458D-4472-B8C4-343B2C3B5C7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69065BEE-3EDB-1444-2268-498868C1C8D3}"/>
              </a:ext>
            </a:extLst>
          </p:cNvPr>
          <p:cNvSpPr>
            <a:spLocks noGrp="1"/>
          </p:cNvSpPr>
          <p:nvPr>
            <p:ph type="sldNum" sz="quarter" idx="12"/>
          </p:nvPr>
        </p:nvSpPr>
        <p:spPr/>
        <p:txBody>
          <a:bodyPr/>
          <a:lstStyle/>
          <a:p>
            <a:fld id="{AEAA3239-9EA4-4A65-A281-97F994456D9F}" type="slidenum">
              <a:rPr lang="en-US" smtClean="0"/>
              <a:t>3</a:t>
            </a:fld>
            <a:endParaRPr lang="en-US" dirty="0"/>
          </a:p>
        </p:txBody>
      </p:sp>
      <p:sp>
        <p:nvSpPr>
          <p:cNvPr id="9" name="TextBox 8">
            <a:extLst>
              <a:ext uri="{FF2B5EF4-FFF2-40B4-BE49-F238E27FC236}">
                <a16:creationId xmlns:a16="http://schemas.microsoft.com/office/drawing/2014/main" id="{6FFB0169-B8A7-46CE-8B8C-0344DA0C9C5B}"/>
              </a:ext>
            </a:extLst>
          </p:cNvPr>
          <p:cNvSpPr txBox="1"/>
          <p:nvPr/>
        </p:nvSpPr>
        <p:spPr>
          <a:xfrm>
            <a:off x="7200900" y="581025"/>
            <a:ext cx="4391025" cy="1508670"/>
          </a:xfrm>
          <a:prstGeom prst="rect">
            <a:avLst/>
          </a:prstGeom>
          <a:noFill/>
        </p:spPr>
        <p:txBody>
          <a:bodyPr wrap="square" rtlCol="0">
            <a:normAutofit fontScale="92500"/>
          </a:bodyPr>
          <a:lstStyle/>
          <a:p>
            <a:pPr marL="0" algn="l">
              <a:buNone/>
            </a:pPr>
            <a:r>
              <a:rPr sz="3600">
                <a:solidFill>
                  <a:srgbClr val="000000"/>
                </a:solidFill>
                <a:effectLst/>
                <a:latin typeface="Mongolian Baiti" panose="03000500000000000000" pitchFamily="66" charset="0"/>
              </a:rPr>
              <a:t>Role of a Lexical Analyzer in a Compiler</a:t>
            </a:r>
            <a:r>
              <a:rPr>
                <a:effectLst/>
              </a:rPr>
              <a:t> </a:t>
            </a:r>
            <a:endParaRPr lang="en-US"/>
          </a:p>
        </p:txBody>
      </p:sp>
      <p:sp>
        <p:nvSpPr>
          <p:cNvPr id="10" name="TextBox 9">
            <a:extLst>
              <a:ext uri="{FF2B5EF4-FFF2-40B4-BE49-F238E27FC236}">
                <a16:creationId xmlns:a16="http://schemas.microsoft.com/office/drawing/2014/main" id="{465A91AD-E5E5-48AD-A3E3-B2353114CC34}"/>
              </a:ext>
            </a:extLst>
          </p:cNvPr>
          <p:cNvSpPr txBox="1"/>
          <p:nvPr/>
        </p:nvSpPr>
        <p:spPr>
          <a:xfrm>
            <a:off x="7200900" y="2432595"/>
            <a:ext cx="4391025" cy="2864792"/>
          </a:xfrm>
          <a:prstGeom prst="rect">
            <a:avLst/>
          </a:prstGeom>
          <a:noFill/>
        </p:spPr>
        <p:txBody>
          <a:bodyPr wrap="square" rtlCol="0">
            <a:normAutofit lnSpcReduction="10000"/>
          </a:bodyPr>
          <a:lstStyle/>
          <a:p>
            <a:pPr marL="0" algn="l">
              <a:buNone/>
            </a:pPr>
            <a:r>
              <a:rPr sz="1425" b="1">
                <a:solidFill>
                  <a:srgbClr val="000000"/>
                </a:solidFill>
                <a:effectLst/>
                <a:latin typeface="Avenir"/>
              </a:rPr>
              <a:t>Tokenization and Categorization</a:t>
            </a:r>
            <a:r>
              <a:rPr>
                <a:effectLst/>
              </a:rPr>
              <a:t> </a:t>
            </a:r>
          </a:p>
          <a:p>
            <a:pPr marL="0" algn="l">
              <a:spcBef>
                <a:spcPts val="750"/>
              </a:spcBef>
              <a:buNone/>
            </a:pPr>
            <a:r>
              <a:rPr sz="1425" b="0">
                <a:solidFill>
                  <a:srgbClr val="000000"/>
                </a:solidFill>
                <a:effectLst/>
                <a:latin typeface="Avenir"/>
              </a:rPr>
              <a:t>Reads source code and converts character streams into tokens like keywords, identifiers, literals, and operators.</a:t>
            </a:r>
            <a:r>
              <a:rPr>
                <a:effectLst/>
              </a:rPr>
              <a:t> </a:t>
            </a:r>
          </a:p>
          <a:p>
            <a:pPr marL="0" algn="l">
              <a:spcBef>
                <a:spcPts val="750"/>
              </a:spcBef>
              <a:buNone/>
            </a:pPr>
            <a:r>
              <a:rPr sz="1425" b="1">
                <a:solidFill>
                  <a:srgbClr val="000000"/>
                </a:solidFill>
                <a:effectLst/>
                <a:latin typeface="Avenir"/>
              </a:rPr>
              <a:t>Early Error Detection</a:t>
            </a:r>
            <a:r>
              <a:rPr>
                <a:effectLst/>
              </a:rPr>
              <a:t> </a:t>
            </a:r>
          </a:p>
          <a:p>
            <a:pPr marL="0" algn="l">
              <a:spcBef>
                <a:spcPts val="750"/>
              </a:spcBef>
              <a:buNone/>
            </a:pPr>
            <a:r>
              <a:rPr sz="1425" b="0">
                <a:solidFill>
                  <a:srgbClr val="000000"/>
                </a:solidFill>
                <a:effectLst/>
                <a:latin typeface="Avenir"/>
              </a:rPr>
              <a:t>Catches illegal characters and malformed tokens before syntax analysis, improving accuracy.</a:t>
            </a:r>
            <a:r>
              <a:rPr>
                <a:effectLst/>
              </a:rPr>
              <a:t> </a:t>
            </a:r>
          </a:p>
          <a:p>
            <a:pPr marL="0" algn="l">
              <a:spcBef>
                <a:spcPts val="750"/>
              </a:spcBef>
              <a:buNone/>
            </a:pPr>
            <a:r>
              <a:rPr sz="1425" b="1">
                <a:solidFill>
                  <a:srgbClr val="000000"/>
                </a:solidFill>
                <a:effectLst/>
                <a:latin typeface="Avenir"/>
              </a:rPr>
              <a:t>Performance Impact</a:t>
            </a:r>
            <a:r>
              <a:rPr>
                <a:effectLst/>
              </a:rPr>
              <a:t> </a:t>
            </a:r>
          </a:p>
          <a:p>
            <a:pPr marL="0" algn="l">
              <a:spcBef>
                <a:spcPts val="750"/>
              </a:spcBef>
              <a:buNone/>
            </a:pPr>
            <a:r>
              <a:rPr sz="1425" b="0">
                <a:solidFill>
                  <a:srgbClr val="000000"/>
                </a:solidFill>
                <a:effectLst/>
                <a:latin typeface="Avenir"/>
              </a:rPr>
              <a:t>Efficient scanning accelerates the compiler pipeline and simplifies downstream parsing.</a:t>
            </a:r>
            <a:r>
              <a:rPr>
                <a:effectLst/>
              </a:rPr>
              <a:t> </a:t>
            </a:r>
            <a:endParaRPr lang="en-US"/>
          </a:p>
        </p:txBody>
      </p:sp>
    </p:spTree>
    <p:extLst>
      <p:ext uri="{BB962C8B-B14F-4D97-AF65-F5344CB8AC3E}">
        <p14:creationId xmlns:p14="http://schemas.microsoft.com/office/powerpoint/2010/main" val="97749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C4A1C88-1AAA-43B0-87B6-41154EF8031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stream of source code characters being segmented into distinct tokens, such as highlighted boxes labeled 'if', '+', '123', and '(', visually representing keywords, operators, and literals. The image should depict the transition from raw code to organized tokens, with subtle arrows or flow lines indicating the sequence of processing steps. The composition should focus on clarity and educational value, with a clean, modern aesthetic. No visible or implied text, letters, or words should appear anywhere in the image">
            <a:extLst>
              <a:ext uri="{FF2B5EF4-FFF2-40B4-BE49-F238E27FC236}">
                <a16:creationId xmlns:a16="http://schemas.microsoft.com/office/drawing/2014/main" id="{BAB737F2-8FAC-4DB2-B129-E4707EB0F209}"/>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78105" y="9525"/>
            <a:ext cx="4023270" cy="6858000"/>
          </a:xfrm>
          <a:prstGeom prst="rect">
            <a:avLst/>
          </a:prstGeom>
        </p:spPr>
      </p:pic>
      <p:sp>
        <p:nvSpPr>
          <p:cNvPr id="6" name="Slide Number Placeholder 5">
            <a:extLst>
              <a:ext uri="{FF2B5EF4-FFF2-40B4-BE49-F238E27FC236}">
                <a16:creationId xmlns:a16="http://schemas.microsoft.com/office/drawing/2014/main" id="{E99F6507-73E6-254A-9FBB-D61683E41DF6}"/>
              </a:ext>
            </a:extLst>
          </p:cNvPr>
          <p:cNvSpPr>
            <a:spLocks noGrp="1"/>
          </p:cNvSpPr>
          <p:nvPr>
            <p:ph type="sldNum" sz="quarter" idx="12"/>
          </p:nvPr>
        </p:nvSpPr>
        <p:spPr/>
        <p:txBody>
          <a:bodyPr/>
          <a:lstStyle/>
          <a:p>
            <a:fld id="{AEAA3239-9EA4-4A65-A281-97F994456D9F}" type="slidenum">
              <a:rPr lang="en-US" smtClean="0"/>
              <a:t>4</a:t>
            </a:fld>
            <a:endParaRPr lang="en-US" dirty="0"/>
          </a:p>
        </p:txBody>
      </p:sp>
      <p:sp>
        <p:nvSpPr>
          <p:cNvPr id="9" name="TextBox 8">
            <a:extLst>
              <a:ext uri="{FF2B5EF4-FFF2-40B4-BE49-F238E27FC236}">
                <a16:creationId xmlns:a16="http://schemas.microsoft.com/office/drawing/2014/main" id="{821D5884-9122-426E-954E-99243E338E35}"/>
              </a:ext>
            </a:extLst>
          </p:cNvPr>
          <p:cNvSpPr txBox="1"/>
          <p:nvPr/>
        </p:nvSpPr>
        <p:spPr>
          <a:xfrm>
            <a:off x="619125" y="1038225"/>
            <a:ext cx="6949380" cy="781942"/>
          </a:xfrm>
          <a:prstGeom prst="rect">
            <a:avLst/>
          </a:prstGeom>
          <a:noFill/>
        </p:spPr>
        <p:txBody>
          <a:bodyPr wrap="square" rtlCol="0">
            <a:normAutofit fontScale="92500"/>
          </a:bodyPr>
          <a:lstStyle/>
          <a:p>
            <a:pPr marL="0" marR="0" algn="l">
              <a:buNone/>
            </a:pPr>
            <a:r>
              <a:rPr sz="2800" b="0">
                <a:solidFill>
                  <a:srgbClr val="000000"/>
                </a:solidFill>
                <a:effectLst/>
                <a:latin typeface="Mongolian Baiti" panose="03000500000000000000" pitchFamily="66" charset="0"/>
              </a:rPr>
              <a:t>Overview of Tokens and Source Code Processing</a:t>
            </a:r>
            <a:endParaRPr lang="en-US"/>
          </a:p>
        </p:txBody>
      </p:sp>
      <p:sp>
        <p:nvSpPr>
          <p:cNvPr id="10" name="TextBox 9">
            <a:extLst>
              <a:ext uri="{FF2B5EF4-FFF2-40B4-BE49-F238E27FC236}">
                <a16:creationId xmlns:a16="http://schemas.microsoft.com/office/drawing/2014/main" id="{D51A03A3-7B28-49AF-8297-671B411F3A5B}"/>
              </a:ext>
            </a:extLst>
          </p:cNvPr>
          <p:cNvSpPr txBox="1"/>
          <p:nvPr/>
        </p:nvSpPr>
        <p:spPr>
          <a:xfrm>
            <a:off x="619125" y="2163067"/>
            <a:ext cx="381000" cy="355550"/>
          </a:xfrm>
          <a:prstGeom prst="rect">
            <a:avLst/>
          </a:prstGeom>
          <a:noFill/>
        </p:spPr>
        <p:txBody>
          <a:bodyPr wrap="square" rtlCol="0">
            <a:normAutofit fontScale="70000" lnSpcReduction="20000"/>
          </a:bodyPr>
          <a:lstStyle/>
          <a:p>
            <a:pPr marL="0" marR="0" algn="l">
              <a:buNone/>
            </a:pPr>
            <a:r>
              <a:rPr sz="2800" b="1">
                <a:solidFill>
                  <a:srgbClr val="DDA152"/>
                </a:solidFill>
                <a:effectLst/>
                <a:latin typeface="Avenir"/>
              </a:rPr>
              <a:t>1</a:t>
            </a:r>
            <a:endParaRPr lang="en-US"/>
          </a:p>
        </p:txBody>
      </p:sp>
      <p:sp>
        <p:nvSpPr>
          <p:cNvPr id="11" name="TextBox 10">
            <a:extLst>
              <a:ext uri="{FF2B5EF4-FFF2-40B4-BE49-F238E27FC236}">
                <a16:creationId xmlns:a16="http://schemas.microsoft.com/office/drawing/2014/main" id="{72AA9452-CF5C-4311-A871-88954D574D57}"/>
              </a:ext>
            </a:extLst>
          </p:cNvPr>
          <p:cNvSpPr txBox="1"/>
          <p:nvPr/>
        </p:nvSpPr>
        <p:spPr>
          <a:xfrm>
            <a:off x="1152525" y="2163067"/>
            <a:ext cx="6415980" cy="231130"/>
          </a:xfrm>
          <a:prstGeom prst="rect">
            <a:avLst/>
          </a:prstGeom>
          <a:noFill/>
        </p:spPr>
        <p:txBody>
          <a:bodyPr wrap="square" rtlCol="0">
            <a:normAutofit fontScale="77500" lnSpcReduction="20000"/>
          </a:bodyPr>
          <a:lstStyle/>
          <a:p>
            <a:pPr marL="0" marR="0" algn="l">
              <a:buNone/>
            </a:pPr>
            <a:r>
              <a:rPr sz="1400" b="1">
                <a:solidFill>
                  <a:srgbClr val="000000"/>
                </a:solidFill>
                <a:effectLst/>
                <a:latin typeface="Avenir"/>
              </a:rPr>
              <a:t>Token Basics</a:t>
            </a:r>
            <a:endParaRPr lang="en-US"/>
          </a:p>
        </p:txBody>
      </p:sp>
      <p:sp>
        <p:nvSpPr>
          <p:cNvPr id="12" name="TextBox 11">
            <a:extLst>
              <a:ext uri="{FF2B5EF4-FFF2-40B4-BE49-F238E27FC236}">
                <a16:creationId xmlns:a16="http://schemas.microsoft.com/office/drawing/2014/main" id="{C9FF89C7-ED38-4518-B436-81D6E49E4180}"/>
              </a:ext>
            </a:extLst>
          </p:cNvPr>
          <p:cNvSpPr txBox="1"/>
          <p:nvPr/>
        </p:nvSpPr>
        <p:spPr>
          <a:xfrm>
            <a:off x="1152525" y="2451348"/>
            <a:ext cx="6415980" cy="497978"/>
          </a:xfrm>
          <a:prstGeom prst="rect">
            <a:avLst/>
          </a:prstGeom>
          <a:noFill/>
        </p:spPr>
        <p:txBody>
          <a:bodyPr wrap="square" rtlCol="0">
            <a:normAutofit lnSpcReduction="10000"/>
          </a:bodyPr>
          <a:lstStyle/>
          <a:p>
            <a:pPr marL="0" marR="0" algn="l">
              <a:buNone/>
            </a:pPr>
            <a:r>
              <a:rPr sz="1400" b="0">
                <a:solidFill>
                  <a:srgbClr val="000000"/>
                </a:solidFill>
                <a:effectLst/>
                <a:latin typeface="Avenir"/>
              </a:rPr>
              <a:t>Tokens are the smallest meaningful units: keywords, operators, identifiers, literals, and punctuation used by parsers.</a:t>
            </a:r>
            <a:endParaRPr lang="en-US"/>
          </a:p>
        </p:txBody>
      </p:sp>
      <p:sp>
        <p:nvSpPr>
          <p:cNvPr id="13" name="TextBox 12">
            <a:extLst>
              <a:ext uri="{FF2B5EF4-FFF2-40B4-BE49-F238E27FC236}">
                <a16:creationId xmlns:a16="http://schemas.microsoft.com/office/drawing/2014/main" id="{152833EF-83FD-49F7-A391-FF18AE13FC77}"/>
              </a:ext>
            </a:extLst>
          </p:cNvPr>
          <p:cNvSpPr txBox="1"/>
          <p:nvPr/>
        </p:nvSpPr>
        <p:spPr>
          <a:xfrm>
            <a:off x="619125" y="3177926"/>
            <a:ext cx="381000" cy="355550"/>
          </a:xfrm>
          <a:prstGeom prst="rect">
            <a:avLst/>
          </a:prstGeom>
          <a:noFill/>
        </p:spPr>
        <p:txBody>
          <a:bodyPr wrap="square" rtlCol="0">
            <a:normAutofit fontScale="70000" lnSpcReduction="20000"/>
          </a:bodyPr>
          <a:lstStyle/>
          <a:p>
            <a:pPr marL="0" marR="0" algn="l">
              <a:buNone/>
            </a:pPr>
            <a:r>
              <a:rPr sz="2800" b="1">
                <a:solidFill>
                  <a:srgbClr val="DDA152"/>
                </a:solidFill>
                <a:effectLst/>
                <a:latin typeface="Avenir"/>
              </a:rPr>
              <a:t>2</a:t>
            </a:r>
            <a:endParaRPr lang="en-US"/>
          </a:p>
        </p:txBody>
      </p:sp>
      <p:sp>
        <p:nvSpPr>
          <p:cNvPr id="14" name="TextBox 13">
            <a:extLst>
              <a:ext uri="{FF2B5EF4-FFF2-40B4-BE49-F238E27FC236}">
                <a16:creationId xmlns:a16="http://schemas.microsoft.com/office/drawing/2014/main" id="{A86C4988-B504-45DC-9A67-0E390E7919A3}"/>
              </a:ext>
            </a:extLst>
          </p:cNvPr>
          <p:cNvSpPr txBox="1"/>
          <p:nvPr/>
        </p:nvSpPr>
        <p:spPr>
          <a:xfrm>
            <a:off x="1152525" y="3177926"/>
            <a:ext cx="6415980" cy="231130"/>
          </a:xfrm>
          <a:prstGeom prst="rect">
            <a:avLst/>
          </a:prstGeom>
          <a:noFill/>
        </p:spPr>
        <p:txBody>
          <a:bodyPr wrap="square" rtlCol="0">
            <a:normAutofit fontScale="77500" lnSpcReduction="20000"/>
          </a:bodyPr>
          <a:lstStyle/>
          <a:p>
            <a:pPr marL="0" marR="0" algn="l">
              <a:buNone/>
            </a:pPr>
            <a:r>
              <a:rPr sz="1400" b="1">
                <a:solidFill>
                  <a:srgbClr val="000000"/>
                </a:solidFill>
                <a:effectLst/>
                <a:latin typeface="Avenir"/>
              </a:rPr>
              <a:t>Scanning and Recognition</a:t>
            </a:r>
            <a:endParaRPr lang="en-US"/>
          </a:p>
        </p:txBody>
      </p:sp>
      <p:sp>
        <p:nvSpPr>
          <p:cNvPr id="15" name="TextBox 14">
            <a:extLst>
              <a:ext uri="{FF2B5EF4-FFF2-40B4-BE49-F238E27FC236}">
                <a16:creationId xmlns:a16="http://schemas.microsoft.com/office/drawing/2014/main" id="{85D44339-22BC-43A3-B456-D1429163C9FC}"/>
              </a:ext>
            </a:extLst>
          </p:cNvPr>
          <p:cNvSpPr txBox="1"/>
          <p:nvPr/>
        </p:nvSpPr>
        <p:spPr>
          <a:xfrm>
            <a:off x="1152525" y="3466207"/>
            <a:ext cx="6415980" cy="497978"/>
          </a:xfrm>
          <a:prstGeom prst="rect">
            <a:avLst/>
          </a:prstGeom>
          <a:noFill/>
        </p:spPr>
        <p:txBody>
          <a:bodyPr wrap="square" rtlCol="0">
            <a:normAutofit lnSpcReduction="10000"/>
          </a:bodyPr>
          <a:lstStyle/>
          <a:p>
            <a:pPr marL="0" marR="0" algn="l">
              <a:buNone/>
            </a:pPr>
            <a:r>
              <a:rPr sz="1400" b="0">
                <a:solidFill>
                  <a:srgbClr val="000000"/>
                </a:solidFill>
                <a:effectLst/>
                <a:latin typeface="Avenir"/>
              </a:rPr>
              <a:t>The lexer scans characters, detects token boundaries, and classifies each token according to language rules.</a:t>
            </a:r>
            <a:endParaRPr lang="en-US"/>
          </a:p>
        </p:txBody>
      </p:sp>
      <p:sp>
        <p:nvSpPr>
          <p:cNvPr id="16" name="TextBox 15">
            <a:extLst>
              <a:ext uri="{FF2B5EF4-FFF2-40B4-BE49-F238E27FC236}">
                <a16:creationId xmlns:a16="http://schemas.microsoft.com/office/drawing/2014/main" id="{2BD8C3A7-7A2A-4770-9F9C-D612DF2CF77F}"/>
              </a:ext>
            </a:extLst>
          </p:cNvPr>
          <p:cNvSpPr txBox="1"/>
          <p:nvPr/>
        </p:nvSpPr>
        <p:spPr>
          <a:xfrm>
            <a:off x="619125" y="4192785"/>
            <a:ext cx="381000" cy="355550"/>
          </a:xfrm>
          <a:prstGeom prst="rect">
            <a:avLst/>
          </a:prstGeom>
          <a:noFill/>
        </p:spPr>
        <p:txBody>
          <a:bodyPr wrap="square" rtlCol="0">
            <a:normAutofit fontScale="70000" lnSpcReduction="20000"/>
          </a:bodyPr>
          <a:lstStyle/>
          <a:p>
            <a:pPr marL="0" marR="0" algn="l">
              <a:buNone/>
            </a:pPr>
            <a:r>
              <a:rPr sz="2800" b="1">
                <a:solidFill>
                  <a:srgbClr val="DDA152"/>
                </a:solidFill>
                <a:effectLst/>
                <a:latin typeface="Avenir"/>
              </a:rPr>
              <a:t>3</a:t>
            </a:r>
            <a:endParaRPr lang="en-US"/>
          </a:p>
        </p:txBody>
      </p:sp>
      <p:sp>
        <p:nvSpPr>
          <p:cNvPr id="17" name="TextBox 16">
            <a:extLst>
              <a:ext uri="{FF2B5EF4-FFF2-40B4-BE49-F238E27FC236}">
                <a16:creationId xmlns:a16="http://schemas.microsoft.com/office/drawing/2014/main" id="{308D9F9F-A83B-4E51-8CCA-9E81EEC33228}"/>
              </a:ext>
            </a:extLst>
          </p:cNvPr>
          <p:cNvSpPr txBox="1"/>
          <p:nvPr/>
        </p:nvSpPr>
        <p:spPr>
          <a:xfrm>
            <a:off x="1152525" y="4192785"/>
            <a:ext cx="6415980" cy="231130"/>
          </a:xfrm>
          <a:prstGeom prst="rect">
            <a:avLst/>
          </a:prstGeom>
          <a:noFill/>
        </p:spPr>
        <p:txBody>
          <a:bodyPr wrap="square" rtlCol="0">
            <a:normAutofit fontScale="77500" lnSpcReduction="20000"/>
          </a:bodyPr>
          <a:lstStyle/>
          <a:p>
            <a:pPr marL="0" marR="0" algn="l">
              <a:buNone/>
            </a:pPr>
            <a:r>
              <a:rPr sz="1400" b="1">
                <a:solidFill>
                  <a:srgbClr val="000000"/>
                </a:solidFill>
                <a:effectLst/>
                <a:latin typeface="Avenir"/>
              </a:rPr>
              <a:t>Enabling Parsing</a:t>
            </a:r>
            <a:endParaRPr lang="en-US"/>
          </a:p>
        </p:txBody>
      </p:sp>
      <p:sp>
        <p:nvSpPr>
          <p:cNvPr id="18" name="TextBox 17">
            <a:extLst>
              <a:ext uri="{FF2B5EF4-FFF2-40B4-BE49-F238E27FC236}">
                <a16:creationId xmlns:a16="http://schemas.microsoft.com/office/drawing/2014/main" id="{8BAFF1B6-CA74-4874-8C51-B4A528C080B7}"/>
              </a:ext>
            </a:extLst>
          </p:cNvPr>
          <p:cNvSpPr txBox="1"/>
          <p:nvPr/>
        </p:nvSpPr>
        <p:spPr>
          <a:xfrm>
            <a:off x="1152525" y="4481066"/>
            <a:ext cx="6415980" cy="497978"/>
          </a:xfrm>
          <a:prstGeom prst="rect">
            <a:avLst/>
          </a:prstGeom>
          <a:noFill/>
        </p:spPr>
        <p:txBody>
          <a:bodyPr wrap="square" rtlCol="0">
            <a:normAutofit lnSpcReduction="10000"/>
          </a:bodyPr>
          <a:lstStyle/>
          <a:p>
            <a:pPr marL="0" marR="0" algn="l">
              <a:buNone/>
            </a:pPr>
            <a:r>
              <a:rPr sz="1400" b="0">
                <a:solidFill>
                  <a:srgbClr val="000000"/>
                </a:solidFill>
                <a:effectLst/>
                <a:latin typeface="Avenir"/>
              </a:rPr>
              <a:t>Tokenization abstracts raw text into structured units, reducing complexity so grammar rules can be applied efficiently.</a:t>
            </a:r>
            <a:endParaRPr lang="en-US"/>
          </a:p>
        </p:txBody>
      </p:sp>
    </p:spTree>
    <p:extLst>
      <p:ext uri="{BB962C8B-B14F-4D97-AF65-F5344CB8AC3E}">
        <p14:creationId xmlns:p14="http://schemas.microsoft.com/office/powerpoint/2010/main" val="335333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94ACA80-CB18-4FC5-A4AA-752675E1C76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EB98918E-FE39-2E54-673C-D44DD910BCE9}"/>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Managing the Source Buffer</a:t>
            </a:r>
            <a:r>
              <a:rPr>
                <a:effectLst/>
              </a:rPr>
              <a:t> </a:t>
            </a:r>
            <a:endParaRPr lang="en-US"/>
          </a:p>
        </p:txBody>
      </p:sp>
      <p:sp>
        <p:nvSpPr>
          <p:cNvPr id="6" name="Slide Number Placeholder 5">
            <a:extLst>
              <a:ext uri="{FF2B5EF4-FFF2-40B4-BE49-F238E27FC236}">
                <a16:creationId xmlns:a16="http://schemas.microsoft.com/office/drawing/2014/main" id="{26F6D9B6-A648-7E84-07AA-290A6A60EF3B}"/>
              </a:ext>
            </a:extLst>
          </p:cNvPr>
          <p:cNvSpPr>
            <a:spLocks noGrp="1"/>
          </p:cNvSpPr>
          <p:nvPr>
            <p:ph type="sldNum" sz="quarter" idx="12"/>
          </p:nvPr>
        </p:nvSpPr>
        <p:spPr/>
        <p:txBody>
          <a:bodyPr/>
          <a:lstStyle/>
          <a:p>
            <a:fld id="{AEAA3239-9EA4-4A65-A281-97F994456D9F}" type="slidenum">
              <a:rPr lang="en-US" smtClean="0"/>
              <a:t>5</a:t>
            </a:fld>
            <a:endParaRPr lang="en-US" dirty="0"/>
          </a:p>
        </p:txBody>
      </p:sp>
    </p:spTree>
    <p:extLst>
      <p:ext uri="{BB962C8B-B14F-4D97-AF65-F5344CB8AC3E}">
        <p14:creationId xmlns:p14="http://schemas.microsoft.com/office/powerpoint/2010/main" val="333308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A26924C-972D-4EB1-8C45-745551E597A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861EFB0D-5775-6BC7-C6FA-BEC399069DED}"/>
              </a:ext>
            </a:extLst>
          </p:cNvPr>
          <p:cNvSpPr>
            <a:spLocks noGrp="1"/>
          </p:cNvSpPr>
          <p:nvPr>
            <p:ph sz="quarter" idx="16"/>
          </p:nvPr>
        </p:nvSpPr>
        <p:spPr>
          <a:xfrm>
            <a:off x="619125" y="619125"/>
            <a:ext cx="10953750" cy="502890"/>
          </a:xfrm>
        </p:spPr>
        <p:txBody>
          <a:bodyPr>
            <a:normAutofit fontScale="70000" lnSpcReduction="20000"/>
          </a:bodyPr>
          <a:lstStyle/>
          <a:p>
            <a:pPr marL="0" marR="0" indent="0" algn="l">
              <a:buNone/>
            </a:pPr>
            <a:r>
              <a:rPr sz="3600" b="0">
                <a:solidFill>
                  <a:srgbClr val="000000"/>
                </a:solidFill>
                <a:effectLst/>
                <a:latin typeface="Mongolian Baiti" panose="03000500000000000000" pitchFamily="66" charset="0"/>
              </a:rPr>
              <a:t>Representing Source Code as a Buffer of Characters</a:t>
            </a:r>
            <a:r>
              <a:rPr>
                <a:effectLst/>
              </a:rPr>
              <a:t> </a:t>
            </a:r>
            <a:endParaRPr lang="en-US"/>
          </a:p>
        </p:txBody>
      </p:sp>
      <p:sp>
        <p:nvSpPr>
          <p:cNvPr id="6" name="Slide Number Placeholder 5">
            <a:extLst>
              <a:ext uri="{FF2B5EF4-FFF2-40B4-BE49-F238E27FC236}">
                <a16:creationId xmlns:a16="http://schemas.microsoft.com/office/drawing/2014/main" id="{26441C79-E7B7-911C-5331-78A96B24F98A}"/>
              </a:ext>
            </a:extLst>
          </p:cNvPr>
          <p:cNvSpPr>
            <a:spLocks noGrp="1"/>
          </p:cNvSpPr>
          <p:nvPr>
            <p:ph type="sldNum" sz="quarter" idx="12"/>
          </p:nvPr>
        </p:nvSpPr>
        <p:spPr/>
        <p:txBody>
          <a:bodyPr/>
          <a:lstStyle/>
          <a:p>
            <a:fld id="{AEAA3239-9EA4-4A65-A281-97F994456D9F}" type="slidenum">
              <a:rPr lang="en-US" smtClean="0"/>
              <a:t>6</a:t>
            </a:fld>
            <a:endParaRPr lang="en-US" dirty="0"/>
          </a:p>
        </p:txBody>
      </p:sp>
      <p:sp>
        <p:nvSpPr>
          <p:cNvPr id="8" name="TextBox 7">
            <a:extLst>
              <a:ext uri="{FF2B5EF4-FFF2-40B4-BE49-F238E27FC236}">
                <a16:creationId xmlns:a16="http://schemas.microsoft.com/office/drawing/2014/main" id="{ECAABB7B-AF00-4185-933C-B06D2765191F}"/>
              </a:ext>
            </a:extLst>
          </p:cNvPr>
          <p:cNvSpPr txBox="1"/>
          <p:nvPr/>
        </p:nvSpPr>
        <p:spPr>
          <a:xfrm>
            <a:off x="619125" y="1236315"/>
            <a:ext cx="10953750" cy="373260"/>
          </a:xfrm>
          <a:prstGeom prst="rect">
            <a:avLst/>
          </a:prstGeom>
          <a:noFill/>
        </p:spPr>
        <p:txBody>
          <a:bodyPr wrap="square" rtlCol="0">
            <a:normAutofit/>
          </a:bodyPr>
          <a:lstStyle/>
          <a:p>
            <a:pPr marL="0" marR="0" algn="l">
              <a:spcBef>
                <a:spcPts val="600"/>
              </a:spcBef>
              <a:buNone/>
            </a:pPr>
            <a:r>
              <a:rPr sz="1800" b="0">
                <a:solidFill>
                  <a:srgbClr val="DDA152"/>
                </a:solidFill>
                <a:effectLst/>
                <a:latin typeface="Avenir"/>
              </a:rPr>
              <a:t>Detailed format clarifies buffer structure and memory considerations</a:t>
            </a:r>
            <a:r>
              <a:rPr>
                <a:effectLst/>
              </a:rPr>
              <a:t> </a:t>
            </a:r>
            <a:endParaRPr lang="en-US"/>
          </a:p>
        </p:txBody>
      </p:sp>
      <p:sp>
        <p:nvSpPr>
          <p:cNvPr id="9" name="TextBox 8">
            <a:extLst>
              <a:ext uri="{FF2B5EF4-FFF2-40B4-BE49-F238E27FC236}">
                <a16:creationId xmlns:a16="http://schemas.microsoft.com/office/drawing/2014/main" id="{C226A321-DF2D-4EC4-B9C6-5689C592EE91}"/>
              </a:ext>
            </a:extLst>
          </p:cNvPr>
          <p:cNvSpPr txBox="1"/>
          <p:nvPr/>
        </p:nvSpPr>
        <p:spPr>
          <a:xfrm>
            <a:off x="619125" y="1609576"/>
            <a:ext cx="10953750" cy="4585692"/>
          </a:xfrm>
          <a:prstGeom prst="rect">
            <a:avLst/>
          </a:prstGeom>
          <a:noFill/>
        </p:spPr>
        <p:txBody>
          <a:bodyPr wrap="square" rtlCol="0">
            <a:normAutofit/>
          </a:bodyPr>
          <a:lstStyle/>
          <a:p>
            <a:pPr marL="0" marR="0" algn="l">
              <a:spcBef>
                <a:spcPts val="2700"/>
              </a:spcBef>
              <a:buNone/>
            </a:pPr>
            <a:r>
              <a:rPr sz="1500" b="1" dirty="0">
                <a:solidFill>
                  <a:srgbClr val="000000"/>
                </a:solidFill>
                <a:effectLst/>
                <a:latin typeface="Avenir"/>
              </a:rPr>
              <a:t>Why use a buffer</a:t>
            </a:r>
            <a:r>
              <a:rPr dirty="0">
                <a:effectLst/>
              </a:rPr>
              <a:t> </a:t>
            </a:r>
          </a:p>
          <a:p>
            <a:pPr marL="0" marR="0" algn="l">
              <a:spcBef>
                <a:spcPts val="450"/>
              </a:spcBef>
              <a:buNone/>
            </a:pPr>
            <a:r>
              <a:rPr sz="1200" b="0" dirty="0">
                <a:solidFill>
                  <a:srgbClr val="000000"/>
                </a:solidFill>
                <a:effectLst/>
                <a:latin typeface="Avenir"/>
              </a:rPr>
              <a:t>Source code stored as a contiguous character buffer enables fast sequential reading and constant‑time indexing. </a:t>
            </a:r>
            <a:r>
              <a:rPr sz="1200" b="0" dirty="0" err="1">
                <a:solidFill>
                  <a:srgbClr val="000000"/>
                </a:solidFill>
                <a:effectLst/>
                <a:latin typeface="Avenir"/>
              </a:rPr>
              <a:t>Lexers</a:t>
            </a:r>
            <a:r>
              <a:rPr sz="1200" b="0" dirty="0">
                <a:solidFill>
                  <a:srgbClr val="000000"/>
                </a:solidFill>
                <a:effectLst/>
                <a:latin typeface="Avenir"/>
              </a:rPr>
              <a:t> and parsers often advance a read index one character at a time, peek ahead without copying, and slice substrings by recording start and end positions. This design minimizes overhead because characters remain in place and algorithms operate on indices instead of moving data. It also simplifies EOF detection, backtracking, and error reporting by tying diagnostics directly to offsets. In practice, a flat buffer aligns well with CPU caches and common I/O routines, delivering predictable performance across small scripts and very large files alike.</a:t>
            </a:r>
            <a:r>
              <a:rPr dirty="0">
                <a:effectLst/>
              </a:rPr>
              <a:t> </a:t>
            </a:r>
          </a:p>
          <a:p>
            <a:pPr marL="0" marR="0" algn="l">
              <a:spcBef>
                <a:spcPts val="1800"/>
              </a:spcBef>
              <a:buNone/>
            </a:pPr>
            <a:r>
              <a:rPr sz="1500" b="1" dirty="0">
                <a:solidFill>
                  <a:srgbClr val="000000"/>
                </a:solidFill>
                <a:effectLst/>
                <a:latin typeface="Avenir"/>
              </a:rPr>
              <a:t>Sequential access mechanics</a:t>
            </a:r>
            <a:r>
              <a:rPr dirty="0">
                <a:effectLst/>
              </a:rPr>
              <a:t> </a:t>
            </a:r>
          </a:p>
          <a:p>
            <a:pPr marL="0" marR="0" algn="l">
              <a:spcBef>
                <a:spcPts val="450"/>
              </a:spcBef>
              <a:buNone/>
            </a:pPr>
            <a:r>
              <a:rPr sz="1200" b="0" dirty="0">
                <a:solidFill>
                  <a:srgbClr val="000000"/>
                </a:solidFill>
                <a:effectLst/>
                <a:latin typeface="Avenir"/>
              </a:rPr>
              <a:t>A </a:t>
            </a:r>
            <a:r>
              <a:rPr sz="1200" b="0" dirty="0" err="1">
                <a:solidFill>
                  <a:srgbClr val="000000"/>
                </a:solidFill>
                <a:effectLst/>
                <a:latin typeface="Avenir"/>
              </a:rPr>
              <a:t>lexer</a:t>
            </a:r>
            <a:r>
              <a:rPr sz="1200" b="0" dirty="0">
                <a:solidFill>
                  <a:srgbClr val="000000"/>
                </a:solidFill>
                <a:effectLst/>
                <a:latin typeface="Avenir"/>
              </a:rPr>
              <a:t> typically maintains an index for the current position, with helpers to advance, retreat, and peek. Advancing increments the index; peeking reads without changing it; slicing captures token text by referencing the same underlying memory. Common helpers also normalize newlines, handle BOMs, and merge surrogate pairs or decode UTF‑8 sequences as needed. Because operations are index‑based, backtracking is inexpensive and lookahead for multi‑character tokens (e.g., operators) remains efficient. This predictable, linear progression reduces branching and favors tight loops that the compiler can optimize.</a:t>
            </a:r>
            <a:r>
              <a:rPr dirty="0">
                <a:effectLst/>
              </a:rPr>
              <a:t> </a:t>
            </a:r>
          </a:p>
          <a:p>
            <a:pPr marL="0" marR="0" algn="l">
              <a:spcBef>
                <a:spcPts val="1800"/>
              </a:spcBef>
              <a:buNone/>
            </a:pPr>
            <a:r>
              <a:rPr sz="1500" b="1" dirty="0">
                <a:solidFill>
                  <a:srgbClr val="000000"/>
                </a:solidFill>
                <a:effectLst/>
                <a:latin typeface="Avenir"/>
              </a:rPr>
              <a:t>Memory considerations</a:t>
            </a:r>
            <a:r>
              <a:rPr dirty="0">
                <a:effectLst/>
              </a:rPr>
              <a:t> </a:t>
            </a:r>
          </a:p>
          <a:p>
            <a:pPr marL="0" marR="0" algn="l">
              <a:spcBef>
                <a:spcPts val="450"/>
              </a:spcBef>
              <a:buNone/>
            </a:pPr>
            <a:r>
              <a:rPr sz="1200" b="0" dirty="0">
                <a:solidFill>
                  <a:srgbClr val="000000"/>
                </a:solidFill>
                <a:effectLst/>
                <a:latin typeface="Avenir"/>
              </a:rPr>
              <a:t>Use an immutable buffer when possible to avoid accidental mutations and enable safe sharing across threads or components. For large files, favor memory‑mapped I/O or chunked loading to reduce allocation and copy costs, while keeping a logical contiguous view via indices. Store positions as 32‑ or 64‑bit integers depending on maximum file sizes, and map offsets to line/column lazily to avoid per‑character bookkeeping. If text is UTF‑8, keep offsets in bytes and compute code‑point indices only when needed. These choices balance memory footprint, correctness with Unicode, and consistent high throughput.</a:t>
            </a:r>
            <a:r>
              <a:rPr dirty="0">
                <a:effectLst/>
              </a:rPr>
              <a:t> </a:t>
            </a:r>
            <a:endParaRPr lang="en-US" dirty="0"/>
          </a:p>
        </p:txBody>
      </p:sp>
    </p:spTree>
    <p:extLst>
      <p:ext uri="{BB962C8B-B14F-4D97-AF65-F5344CB8AC3E}">
        <p14:creationId xmlns:p14="http://schemas.microsoft.com/office/powerpoint/2010/main" val="3243983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EF53FCF-07E1-4557-8EBB-BEB239460FC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57460" y="-232336"/>
            <a:ext cx="12192000" cy="6858000"/>
          </a:xfrm>
          <a:prstGeom prst="rect">
            <a:avLst/>
          </a:prstGeom>
        </p:spPr>
      </p:pic>
      <p:sp>
        <p:nvSpPr>
          <p:cNvPr id="6" name="Slide Number Placeholder 5">
            <a:extLst>
              <a:ext uri="{FF2B5EF4-FFF2-40B4-BE49-F238E27FC236}">
                <a16:creationId xmlns:a16="http://schemas.microsoft.com/office/drawing/2014/main" id="{6DA00EED-9ABA-9FE7-801F-7DFF6DAE2486}"/>
              </a:ext>
            </a:extLst>
          </p:cNvPr>
          <p:cNvSpPr>
            <a:spLocks noGrp="1"/>
          </p:cNvSpPr>
          <p:nvPr>
            <p:ph type="sldNum" sz="quarter" idx="12"/>
          </p:nvPr>
        </p:nvSpPr>
        <p:spPr/>
        <p:txBody>
          <a:bodyPr/>
          <a:lstStyle/>
          <a:p>
            <a:fld id="{AEAA3239-9EA4-4A65-A281-97F994456D9F}" type="slidenum">
              <a:rPr lang="en-US" smtClean="0"/>
              <a:t>7</a:t>
            </a:fld>
            <a:endParaRPr lang="en-US" dirty="0"/>
          </a:p>
        </p:txBody>
      </p:sp>
      <p:sp>
        <p:nvSpPr>
          <p:cNvPr id="9" name="TextBox 8">
            <a:extLst>
              <a:ext uri="{FF2B5EF4-FFF2-40B4-BE49-F238E27FC236}">
                <a16:creationId xmlns:a16="http://schemas.microsoft.com/office/drawing/2014/main" id="{DDE22BDD-8F98-4619-BD2B-B652D8C2A86C}"/>
              </a:ext>
            </a:extLst>
          </p:cNvPr>
          <p:cNvSpPr txBox="1"/>
          <p:nvPr/>
        </p:nvSpPr>
        <p:spPr>
          <a:xfrm>
            <a:off x="619125" y="542925"/>
            <a:ext cx="10972800" cy="639960"/>
          </a:xfrm>
          <a:prstGeom prst="rect">
            <a:avLst/>
          </a:prstGeom>
          <a:noFill/>
        </p:spPr>
        <p:txBody>
          <a:bodyPr wrap="square" rtlCol="0">
            <a:normAutofit fontScale="92500" lnSpcReduction="20000"/>
          </a:bodyPr>
          <a:lstStyle/>
          <a:p>
            <a:pPr marL="0" algn="l">
              <a:buNone/>
            </a:pPr>
            <a:r>
              <a:rPr sz="4800" dirty="0">
                <a:solidFill>
                  <a:srgbClr val="000000"/>
                </a:solidFill>
                <a:effectLst/>
                <a:latin typeface="Mongolian Baiti" panose="03000500000000000000" pitchFamily="66" charset="0"/>
              </a:rPr>
              <a:t>Efficient Traversal and Storage</a:t>
            </a:r>
            <a:r>
              <a:rPr dirty="0">
                <a:effectLst/>
              </a:rPr>
              <a:t> </a:t>
            </a:r>
            <a:endParaRPr lang="en-US" dirty="0"/>
          </a:p>
        </p:txBody>
      </p:sp>
      <p:sp>
        <p:nvSpPr>
          <p:cNvPr id="10" name="TextBox 9">
            <a:extLst>
              <a:ext uri="{FF2B5EF4-FFF2-40B4-BE49-F238E27FC236}">
                <a16:creationId xmlns:a16="http://schemas.microsoft.com/office/drawing/2014/main" id="{EAD4401E-B034-4D0B-8291-9B0EFE196FE2}"/>
              </a:ext>
            </a:extLst>
          </p:cNvPr>
          <p:cNvSpPr txBox="1"/>
          <p:nvPr/>
        </p:nvSpPr>
        <p:spPr>
          <a:xfrm>
            <a:off x="619124" y="1449585"/>
            <a:ext cx="11247755" cy="1329332"/>
          </a:xfrm>
          <a:prstGeom prst="rect">
            <a:avLst/>
          </a:prstGeom>
          <a:noFill/>
        </p:spPr>
        <p:txBody>
          <a:bodyPr wrap="square" rtlCol="0">
            <a:normAutofit/>
          </a:bodyPr>
          <a:lstStyle/>
          <a:p>
            <a:pPr marL="0" algn="l">
              <a:buNone/>
            </a:pPr>
            <a:r>
              <a:rPr sz="1800" dirty="0">
                <a:solidFill>
                  <a:srgbClr val="000000"/>
                </a:solidFill>
                <a:effectLst/>
                <a:latin typeface="Avenir"/>
              </a:rPr>
              <a:t>Maintain indices for current, lookahead, and token start to</a:t>
            </a:r>
            <a:r>
              <a:rPr lang="en-US" sz="1800" dirty="0">
                <a:solidFill>
                  <a:srgbClr val="000000"/>
                </a:solidFill>
                <a:effectLst/>
                <a:latin typeface="Avenir"/>
              </a:rPr>
              <a:t> a</a:t>
            </a:r>
            <a:r>
              <a:rPr sz="1800" dirty="0">
                <a:solidFill>
                  <a:srgbClr val="000000"/>
                </a:solidFill>
                <a:effectLst/>
                <a:latin typeface="Avenir"/>
              </a:rPr>
              <a:t>void copying and backtracking.</a:t>
            </a:r>
            <a:r>
              <a:rPr dirty="0">
                <a:effectLst/>
              </a:rPr>
              <a:t> </a:t>
            </a:r>
            <a:r>
              <a:rPr lang="en-US" dirty="0">
                <a:effectLst/>
              </a:rPr>
              <a:t>  These can then be used for error handling.</a:t>
            </a:r>
            <a:endParaRPr dirty="0">
              <a:effectLst/>
            </a:endParaRPr>
          </a:p>
        </p:txBody>
      </p:sp>
      <p:grpSp>
        <p:nvGrpSpPr>
          <p:cNvPr id="37" name="Group 36">
            <a:extLst>
              <a:ext uri="{FF2B5EF4-FFF2-40B4-BE49-F238E27FC236}">
                <a16:creationId xmlns:a16="http://schemas.microsoft.com/office/drawing/2014/main" id="{48A23455-1F94-5516-93BF-C86C2E9CAC96}"/>
              </a:ext>
            </a:extLst>
          </p:cNvPr>
          <p:cNvGrpSpPr/>
          <p:nvPr/>
        </p:nvGrpSpPr>
        <p:grpSpPr>
          <a:xfrm>
            <a:off x="1068084" y="2617769"/>
            <a:ext cx="3970966" cy="811231"/>
            <a:chOff x="994100" y="2925482"/>
            <a:chExt cx="3970966" cy="811231"/>
          </a:xfrm>
        </p:grpSpPr>
        <p:sp>
          <p:nvSpPr>
            <p:cNvPr id="2" name="Rectangle 1">
              <a:extLst>
                <a:ext uri="{FF2B5EF4-FFF2-40B4-BE49-F238E27FC236}">
                  <a16:creationId xmlns:a16="http://schemas.microsoft.com/office/drawing/2014/main" id="{E1CDCC2D-7BFA-2866-C592-4B61A2A7D21D}"/>
                </a:ext>
              </a:extLst>
            </p:cNvPr>
            <p:cNvSpPr/>
            <p:nvPr/>
          </p:nvSpPr>
          <p:spPr>
            <a:xfrm>
              <a:off x="994100" y="2925482"/>
              <a:ext cx="3968426" cy="41148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Source Buffer</a:t>
              </a:r>
              <a:endParaRPr lang="en-US" dirty="0"/>
            </a:p>
          </p:txBody>
        </p:sp>
        <p:sp>
          <p:nvSpPr>
            <p:cNvPr id="20" name="Rectangle 19">
              <a:extLst>
                <a:ext uri="{FF2B5EF4-FFF2-40B4-BE49-F238E27FC236}">
                  <a16:creationId xmlns:a16="http://schemas.microsoft.com/office/drawing/2014/main" id="{5E6A4A17-B454-FEB9-B455-7390418D0136}"/>
                </a:ext>
              </a:extLst>
            </p:cNvPr>
            <p:cNvSpPr/>
            <p:nvPr/>
          </p:nvSpPr>
          <p:spPr>
            <a:xfrm>
              <a:off x="99410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E8D6DBD-C2C5-4D37-7029-5BD8749C8631}"/>
                </a:ext>
              </a:extLst>
            </p:cNvPr>
            <p:cNvSpPr/>
            <p:nvPr/>
          </p:nvSpPr>
          <p:spPr>
            <a:xfrm>
              <a:off x="135605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x</a:t>
              </a:r>
            </a:p>
          </p:txBody>
        </p:sp>
        <p:sp>
          <p:nvSpPr>
            <p:cNvPr id="27" name="Rectangle 26">
              <a:extLst>
                <a:ext uri="{FF2B5EF4-FFF2-40B4-BE49-F238E27FC236}">
                  <a16:creationId xmlns:a16="http://schemas.microsoft.com/office/drawing/2014/main" id="{C524F492-F0D0-27AA-74DA-CC3836450378}"/>
                </a:ext>
              </a:extLst>
            </p:cNvPr>
            <p:cNvSpPr/>
            <p:nvPr/>
          </p:nvSpPr>
          <p:spPr>
            <a:xfrm>
              <a:off x="171800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28" name="Rectangle 27">
              <a:extLst>
                <a:ext uri="{FF2B5EF4-FFF2-40B4-BE49-F238E27FC236}">
                  <a16:creationId xmlns:a16="http://schemas.microsoft.com/office/drawing/2014/main" id="{DE70882B-F877-4665-8F41-1287967BD37B}"/>
                </a:ext>
              </a:extLst>
            </p:cNvPr>
            <p:cNvSpPr/>
            <p:nvPr/>
          </p:nvSpPr>
          <p:spPr>
            <a:xfrm>
              <a:off x="207995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29" name="Rectangle 28">
              <a:extLst>
                <a:ext uri="{FF2B5EF4-FFF2-40B4-BE49-F238E27FC236}">
                  <a16:creationId xmlns:a16="http://schemas.microsoft.com/office/drawing/2014/main" id="{9A342AD4-8C6D-1538-E789-E19263C5A3FD}"/>
                </a:ext>
              </a:extLst>
            </p:cNvPr>
            <p:cNvSpPr/>
            <p:nvPr/>
          </p:nvSpPr>
          <p:spPr>
            <a:xfrm>
              <a:off x="244190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30" name="Rectangle 29">
              <a:extLst>
                <a:ext uri="{FF2B5EF4-FFF2-40B4-BE49-F238E27FC236}">
                  <a16:creationId xmlns:a16="http://schemas.microsoft.com/office/drawing/2014/main" id="{19CE97B9-33EC-6AFC-D00F-F3F8B85BA066}"/>
                </a:ext>
              </a:extLst>
            </p:cNvPr>
            <p:cNvSpPr/>
            <p:nvPr/>
          </p:nvSpPr>
          <p:spPr>
            <a:xfrm>
              <a:off x="280385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5BDA47-CC16-B01F-A339-CC0151EF2D7E}"/>
                </a:ext>
              </a:extLst>
            </p:cNvPr>
            <p:cNvSpPr/>
            <p:nvPr/>
          </p:nvSpPr>
          <p:spPr>
            <a:xfrm>
              <a:off x="316580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i</a:t>
              </a:r>
            </a:p>
          </p:txBody>
        </p:sp>
        <p:sp>
          <p:nvSpPr>
            <p:cNvPr id="32" name="Rectangle 31">
              <a:extLst>
                <a:ext uri="{FF2B5EF4-FFF2-40B4-BE49-F238E27FC236}">
                  <a16:creationId xmlns:a16="http://schemas.microsoft.com/office/drawing/2014/main" id="{096D59A2-1B79-7F3A-86FD-F588405C856E}"/>
                </a:ext>
              </a:extLst>
            </p:cNvPr>
            <p:cNvSpPr/>
            <p:nvPr/>
          </p:nvSpPr>
          <p:spPr>
            <a:xfrm>
              <a:off x="3517266"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f</a:t>
              </a:r>
            </a:p>
          </p:txBody>
        </p:sp>
        <p:sp>
          <p:nvSpPr>
            <p:cNvPr id="33" name="Rectangle 32">
              <a:extLst>
                <a:ext uri="{FF2B5EF4-FFF2-40B4-BE49-F238E27FC236}">
                  <a16:creationId xmlns:a16="http://schemas.microsoft.com/office/drawing/2014/main" id="{AA45F383-452E-8F02-6876-6BF370F6B0E4}"/>
                </a:ext>
              </a:extLst>
            </p:cNvPr>
            <p:cNvSpPr/>
            <p:nvPr/>
          </p:nvSpPr>
          <p:spPr>
            <a:xfrm>
              <a:off x="3879216"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79D2A68-5CFE-A7AC-A385-72F2E48262BB}"/>
                </a:ext>
              </a:extLst>
            </p:cNvPr>
            <p:cNvSpPr/>
            <p:nvPr/>
          </p:nvSpPr>
          <p:spPr>
            <a:xfrm>
              <a:off x="4241166"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35" name="Rectangle 34">
              <a:extLst>
                <a:ext uri="{FF2B5EF4-FFF2-40B4-BE49-F238E27FC236}">
                  <a16:creationId xmlns:a16="http://schemas.microsoft.com/office/drawing/2014/main" id="{A51B60CE-F6D4-0448-B868-220633D19624}"/>
                </a:ext>
              </a:extLst>
            </p:cNvPr>
            <p:cNvSpPr/>
            <p:nvPr/>
          </p:nvSpPr>
          <p:spPr>
            <a:xfrm>
              <a:off x="4603116"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42" name="Arrow: Down 41">
            <a:extLst>
              <a:ext uri="{FF2B5EF4-FFF2-40B4-BE49-F238E27FC236}">
                <a16:creationId xmlns:a16="http://schemas.microsoft.com/office/drawing/2014/main" id="{70E71211-E26B-10B3-AA78-102E476C9161}"/>
              </a:ext>
            </a:extLst>
          </p:cNvPr>
          <p:cNvSpPr/>
          <p:nvPr/>
        </p:nvSpPr>
        <p:spPr>
          <a:xfrm rot="10800000">
            <a:off x="1919633" y="3499585"/>
            <a:ext cx="241935" cy="751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428DB528-E6DB-E8F2-1859-995C246FE92D}"/>
              </a:ext>
            </a:extLst>
          </p:cNvPr>
          <p:cNvSpPr/>
          <p:nvPr/>
        </p:nvSpPr>
        <p:spPr>
          <a:xfrm rot="10800000">
            <a:off x="2196506" y="3499584"/>
            <a:ext cx="241935" cy="751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7198BFA-30A5-7B21-E9D4-3884EFEA8CEB}"/>
              </a:ext>
            </a:extLst>
          </p:cNvPr>
          <p:cNvSpPr txBox="1"/>
          <p:nvPr/>
        </p:nvSpPr>
        <p:spPr>
          <a:xfrm>
            <a:off x="1651663" y="4363736"/>
            <a:ext cx="685151" cy="246221"/>
          </a:xfrm>
          <a:prstGeom prst="rect">
            <a:avLst/>
          </a:prstGeom>
          <a:noFill/>
        </p:spPr>
        <p:txBody>
          <a:bodyPr wrap="square" rtlCol="0">
            <a:spAutoFit/>
          </a:bodyPr>
          <a:lstStyle/>
          <a:p>
            <a:r>
              <a:rPr lang="en-US" sz="1000" dirty="0"/>
              <a:t>Current </a:t>
            </a:r>
          </a:p>
        </p:txBody>
      </p:sp>
      <p:sp>
        <p:nvSpPr>
          <p:cNvPr id="45" name="TextBox 44">
            <a:extLst>
              <a:ext uri="{FF2B5EF4-FFF2-40B4-BE49-F238E27FC236}">
                <a16:creationId xmlns:a16="http://schemas.microsoft.com/office/drawing/2014/main" id="{708EEAB0-B2E0-6966-CCBF-7451D6A1C694}"/>
              </a:ext>
            </a:extLst>
          </p:cNvPr>
          <p:cNvSpPr txBox="1"/>
          <p:nvPr/>
        </p:nvSpPr>
        <p:spPr>
          <a:xfrm>
            <a:off x="2258458" y="4363736"/>
            <a:ext cx="981326" cy="246221"/>
          </a:xfrm>
          <a:prstGeom prst="rect">
            <a:avLst/>
          </a:prstGeom>
          <a:noFill/>
        </p:spPr>
        <p:txBody>
          <a:bodyPr wrap="square" rtlCol="0">
            <a:spAutoFit/>
          </a:bodyPr>
          <a:lstStyle/>
          <a:p>
            <a:r>
              <a:rPr lang="en-US" sz="1000" dirty="0"/>
              <a:t>Lookahead </a:t>
            </a:r>
          </a:p>
        </p:txBody>
      </p:sp>
      <p:sp>
        <p:nvSpPr>
          <p:cNvPr id="46" name="Arrow: Down 45">
            <a:extLst>
              <a:ext uri="{FF2B5EF4-FFF2-40B4-BE49-F238E27FC236}">
                <a16:creationId xmlns:a16="http://schemas.microsoft.com/office/drawing/2014/main" id="{3BE31FCE-1197-B381-337D-FAA3AE264ED8}"/>
              </a:ext>
            </a:extLst>
          </p:cNvPr>
          <p:cNvSpPr/>
          <p:nvPr/>
        </p:nvSpPr>
        <p:spPr>
          <a:xfrm rot="10800000">
            <a:off x="3284065" y="3499584"/>
            <a:ext cx="241935" cy="751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225F0B1-D22E-F575-14E3-7F43108C6890}"/>
              </a:ext>
            </a:extLst>
          </p:cNvPr>
          <p:cNvSpPr txBox="1"/>
          <p:nvPr/>
        </p:nvSpPr>
        <p:spPr>
          <a:xfrm>
            <a:off x="3152849" y="4381359"/>
            <a:ext cx="981326" cy="246221"/>
          </a:xfrm>
          <a:prstGeom prst="rect">
            <a:avLst/>
          </a:prstGeom>
          <a:noFill/>
        </p:spPr>
        <p:txBody>
          <a:bodyPr wrap="square" rtlCol="0">
            <a:spAutoFit/>
          </a:bodyPr>
          <a:lstStyle/>
          <a:p>
            <a:r>
              <a:rPr lang="en-US" sz="1000" dirty="0"/>
              <a:t>Start of token </a:t>
            </a:r>
          </a:p>
        </p:txBody>
      </p:sp>
      <p:sp>
        <p:nvSpPr>
          <p:cNvPr id="54" name="TextBox 53">
            <a:extLst>
              <a:ext uri="{FF2B5EF4-FFF2-40B4-BE49-F238E27FC236}">
                <a16:creationId xmlns:a16="http://schemas.microsoft.com/office/drawing/2014/main" id="{90819B1F-2521-F3B4-CE91-522630BE3D16}"/>
              </a:ext>
            </a:extLst>
          </p:cNvPr>
          <p:cNvSpPr txBox="1"/>
          <p:nvPr/>
        </p:nvSpPr>
        <p:spPr>
          <a:xfrm>
            <a:off x="619123" y="5107846"/>
            <a:ext cx="11247755" cy="1329332"/>
          </a:xfrm>
          <a:prstGeom prst="rect">
            <a:avLst/>
          </a:prstGeom>
          <a:noFill/>
        </p:spPr>
        <p:txBody>
          <a:bodyPr wrap="square" rtlCol="0">
            <a:normAutofit lnSpcReduction="10000"/>
          </a:bodyPr>
          <a:lstStyle/>
          <a:p>
            <a:pPr marL="0" algn="l">
              <a:buNone/>
            </a:pPr>
            <a:r>
              <a:rPr lang="en-US" sz="1800" dirty="0">
                <a:solidFill>
                  <a:srgbClr val="000000"/>
                </a:solidFill>
                <a:effectLst/>
                <a:latin typeface="Avenir"/>
              </a:rPr>
              <a:t>In our code we will use the following names:</a:t>
            </a:r>
            <a:endParaRPr lang="en-US" sz="1800" dirty="0">
              <a:solidFill>
                <a:srgbClr val="000000"/>
              </a:solidFill>
              <a:latin typeface="Avenir"/>
            </a:endParaRPr>
          </a:p>
          <a:p>
            <a:pPr marL="285750" indent="-285750" algn="l">
              <a:buFont typeface="Arial" panose="020B0604020202020204" pitchFamily="34" charset="0"/>
              <a:buChar char="•"/>
            </a:pPr>
            <a:r>
              <a:rPr lang="en-US" dirty="0">
                <a:solidFill>
                  <a:srgbClr val="000000"/>
                </a:solidFill>
                <a:effectLst/>
                <a:latin typeface="Avenir"/>
              </a:rPr>
              <a:t>source – source code buffer</a:t>
            </a:r>
          </a:p>
          <a:p>
            <a:pPr marL="285750" indent="-285750" algn="l">
              <a:buFont typeface="Arial" panose="020B0604020202020204" pitchFamily="34" charset="0"/>
              <a:buChar char="•"/>
            </a:pPr>
            <a:r>
              <a:rPr lang="en-US" sz="1800" dirty="0">
                <a:solidFill>
                  <a:srgbClr val="000000"/>
                </a:solidFill>
                <a:latin typeface="Avenir"/>
              </a:rPr>
              <a:t>pos</a:t>
            </a:r>
            <a:r>
              <a:rPr lang="en-US" dirty="0">
                <a:solidFill>
                  <a:srgbClr val="000000"/>
                </a:solidFill>
                <a:latin typeface="Avenir"/>
              </a:rPr>
              <a:t>ition – current position in the buffer</a:t>
            </a:r>
          </a:p>
          <a:p>
            <a:pPr marL="285750" indent="-285750" algn="l">
              <a:buFont typeface="Arial" panose="020B0604020202020204" pitchFamily="34" charset="0"/>
              <a:buChar char="•"/>
            </a:pPr>
            <a:r>
              <a:rPr lang="en-US" sz="1800" dirty="0">
                <a:solidFill>
                  <a:srgbClr val="000000"/>
                </a:solidFill>
                <a:effectLst/>
                <a:latin typeface="Avenir"/>
              </a:rPr>
              <a:t>line – current line number</a:t>
            </a:r>
          </a:p>
          <a:p>
            <a:pPr marL="285750" indent="-285750" algn="l">
              <a:buFont typeface="Arial" panose="020B0604020202020204" pitchFamily="34" charset="0"/>
              <a:buChar char="•"/>
            </a:pPr>
            <a:r>
              <a:rPr lang="en-US" dirty="0">
                <a:solidFill>
                  <a:srgbClr val="000000"/>
                </a:solidFill>
                <a:latin typeface="Avenir"/>
              </a:rPr>
              <a:t>column – current column number in the line</a:t>
            </a:r>
            <a:endParaRPr lang="en-US" sz="1800" dirty="0">
              <a:solidFill>
                <a:srgbClr val="000000"/>
              </a:solidFill>
              <a:effectLst/>
              <a:latin typeface="Avenir"/>
            </a:endParaRPr>
          </a:p>
        </p:txBody>
      </p:sp>
    </p:spTree>
    <p:extLst>
      <p:ext uri="{BB962C8B-B14F-4D97-AF65-F5344CB8AC3E}">
        <p14:creationId xmlns:p14="http://schemas.microsoft.com/office/powerpoint/2010/main" val="40062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090AE81-C70B-4DE0-9619-043964A22D1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88322769-1F77-C627-6411-2CF845262A95}"/>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Core Navigation Functions</a:t>
            </a:r>
            <a:r>
              <a:rPr>
                <a:effectLst/>
              </a:rPr>
              <a:t> </a:t>
            </a:r>
            <a:endParaRPr lang="en-US"/>
          </a:p>
        </p:txBody>
      </p:sp>
      <p:sp>
        <p:nvSpPr>
          <p:cNvPr id="6" name="Slide Number Placeholder 5">
            <a:extLst>
              <a:ext uri="{FF2B5EF4-FFF2-40B4-BE49-F238E27FC236}">
                <a16:creationId xmlns:a16="http://schemas.microsoft.com/office/drawing/2014/main" id="{85C7C843-8E46-EC33-5937-9DB49D85B91E}"/>
              </a:ext>
            </a:extLst>
          </p:cNvPr>
          <p:cNvSpPr>
            <a:spLocks noGrp="1"/>
          </p:cNvSpPr>
          <p:nvPr>
            <p:ph type="sldNum" sz="quarter" idx="12"/>
          </p:nvPr>
        </p:nvSpPr>
        <p:spPr/>
        <p:txBody>
          <a:bodyPr/>
          <a:lstStyle/>
          <a:p>
            <a:fld id="{AEAA3239-9EA4-4A65-A281-97F994456D9F}" type="slidenum">
              <a:rPr lang="en-US" smtClean="0"/>
              <a:t>8</a:t>
            </a:fld>
            <a:endParaRPr lang="en-US" dirty="0"/>
          </a:p>
        </p:txBody>
      </p:sp>
    </p:spTree>
    <p:extLst>
      <p:ext uri="{BB962C8B-B14F-4D97-AF65-F5344CB8AC3E}">
        <p14:creationId xmlns:p14="http://schemas.microsoft.com/office/powerpoint/2010/main" val="1750506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5B6D9-219D-979A-592C-3EF8DEA5AD14}"/>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16BB81-EEBA-5597-35E7-5D36A202DEE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horizontal sequence of characters (such as a string '==abc'), with a magnifying glass hovering over the next character to be read (highlighting the lookahead concept), and a pointer indicating the current position in the sequence. The visual should convey the idea of inspecting the next character without moving the position, with a clean, modern style suitable for a technical audience. No visible or implied text, letters, or words should appear anywhere in the image. The composition should allow space for a code snippet overlay and clearly represent the peek operation in a lexer context">
            <a:extLst>
              <a:ext uri="{FF2B5EF4-FFF2-40B4-BE49-F238E27FC236}">
                <a16:creationId xmlns:a16="http://schemas.microsoft.com/office/drawing/2014/main" id="{52ED7FFD-DE9C-EF33-C211-25FCAFD16688}"/>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F96393BF-C1BF-100A-5E3E-7430C28CC59D}"/>
              </a:ext>
            </a:extLst>
          </p:cNvPr>
          <p:cNvSpPr>
            <a:spLocks noGrp="1"/>
          </p:cNvSpPr>
          <p:nvPr>
            <p:ph type="sldNum" sz="quarter" idx="12"/>
          </p:nvPr>
        </p:nvSpPr>
        <p:spPr/>
        <p:txBody>
          <a:bodyPr/>
          <a:lstStyle/>
          <a:p>
            <a:fld id="{AEAA3239-9EA4-4A65-A281-97F994456D9F}" type="slidenum">
              <a:rPr lang="en-US" smtClean="0"/>
              <a:t>9</a:t>
            </a:fld>
            <a:endParaRPr lang="en-US" dirty="0"/>
          </a:p>
        </p:txBody>
      </p:sp>
      <p:sp>
        <p:nvSpPr>
          <p:cNvPr id="10" name="TextBox 9">
            <a:extLst>
              <a:ext uri="{FF2B5EF4-FFF2-40B4-BE49-F238E27FC236}">
                <a16:creationId xmlns:a16="http://schemas.microsoft.com/office/drawing/2014/main" id="{19126191-61A7-FC28-8579-0F1A16EBDB19}"/>
              </a:ext>
            </a:extLst>
          </p:cNvPr>
          <p:cNvSpPr txBox="1"/>
          <p:nvPr/>
        </p:nvSpPr>
        <p:spPr>
          <a:xfrm>
            <a:off x="619125" y="581025"/>
            <a:ext cx="4391025" cy="1508670"/>
          </a:xfrm>
          <a:prstGeom prst="rect">
            <a:avLst/>
          </a:prstGeom>
          <a:noFill/>
        </p:spPr>
        <p:txBody>
          <a:bodyPr wrap="square" rtlCol="0">
            <a:normAutofit/>
          </a:bodyPr>
          <a:lstStyle/>
          <a:p>
            <a:pPr marL="0" algn="l">
              <a:buNone/>
            </a:pPr>
            <a:r>
              <a:rPr lang="en-US" sz="3600" dirty="0">
                <a:solidFill>
                  <a:srgbClr val="000000"/>
                </a:solidFill>
                <a:effectLst/>
                <a:latin typeface="Mongolian Baiti" panose="03000500000000000000" pitchFamily="66" charset="0"/>
              </a:rPr>
              <a:t>Checking for end of buffer</a:t>
            </a:r>
            <a:endParaRPr lang="en-US" dirty="0"/>
          </a:p>
        </p:txBody>
      </p:sp>
      <p:sp>
        <p:nvSpPr>
          <p:cNvPr id="11" name="TextBox 10">
            <a:extLst>
              <a:ext uri="{FF2B5EF4-FFF2-40B4-BE49-F238E27FC236}">
                <a16:creationId xmlns:a16="http://schemas.microsoft.com/office/drawing/2014/main" id="{93EE79A1-9521-876C-B495-DAEBC9918A98}"/>
              </a:ext>
            </a:extLst>
          </p:cNvPr>
          <p:cNvSpPr txBox="1"/>
          <p:nvPr/>
        </p:nvSpPr>
        <p:spPr>
          <a:xfrm>
            <a:off x="619125" y="2375445"/>
            <a:ext cx="4391025" cy="1767185"/>
          </a:xfrm>
          <a:prstGeom prst="rect">
            <a:avLst/>
          </a:prstGeom>
          <a:noFill/>
        </p:spPr>
        <p:txBody>
          <a:bodyPr wrap="square" rtlCol="0">
            <a:normAutofit/>
          </a:bodyPr>
          <a:lstStyle/>
          <a:p>
            <a:pPr marL="0" algn="l">
              <a:buNone/>
            </a:pPr>
            <a:r>
              <a:rPr sz="1650" b="1" dirty="0">
                <a:solidFill>
                  <a:srgbClr val="DDA152"/>
                </a:solidFill>
                <a:effectLst/>
                <a:latin typeface="Avenir"/>
              </a:rPr>
              <a:t>Purpose</a:t>
            </a:r>
            <a:r>
              <a:rPr dirty="0">
                <a:effectLst/>
              </a:rPr>
              <a:t> </a:t>
            </a:r>
          </a:p>
          <a:p>
            <a:pPr marL="0" algn="l">
              <a:spcBef>
                <a:spcPts val="600"/>
              </a:spcBef>
              <a:buNone/>
            </a:pPr>
            <a:r>
              <a:rPr lang="en-US" sz="1350" dirty="0">
                <a:solidFill>
                  <a:srgbClr val="000000"/>
                </a:solidFill>
                <a:effectLst/>
                <a:latin typeface="Avenir"/>
              </a:rPr>
              <a:t>Ensure we have not hit the end of our buffer</a:t>
            </a:r>
            <a:r>
              <a:rPr dirty="0">
                <a:effectLst/>
              </a:rPr>
              <a:t> </a:t>
            </a:r>
          </a:p>
          <a:p>
            <a:pPr marL="0" algn="l">
              <a:spcBef>
                <a:spcPts val="1200"/>
              </a:spcBef>
              <a:buNone/>
            </a:pPr>
            <a:r>
              <a:rPr sz="1650" b="1" dirty="0">
                <a:solidFill>
                  <a:srgbClr val="DDA152"/>
                </a:solidFill>
                <a:effectLst/>
                <a:latin typeface="Avenir"/>
              </a:rPr>
              <a:t>How it helps</a:t>
            </a:r>
            <a:r>
              <a:rPr dirty="0">
                <a:effectLst/>
              </a:rPr>
              <a:t> </a:t>
            </a:r>
          </a:p>
          <a:p>
            <a:pPr marL="0" algn="l">
              <a:spcBef>
                <a:spcPts val="600"/>
              </a:spcBef>
              <a:buNone/>
            </a:pPr>
            <a:r>
              <a:rPr lang="en-US" sz="1350" dirty="0">
                <a:solidFill>
                  <a:srgbClr val="000000"/>
                </a:solidFill>
                <a:effectLst/>
                <a:latin typeface="Avenir"/>
              </a:rPr>
              <a:t>Prevents exceptions and tells us when to stop our </a:t>
            </a:r>
            <a:r>
              <a:rPr lang="en-US" sz="1350" dirty="0" err="1">
                <a:solidFill>
                  <a:srgbClr val="000000"/>
                </a:solidFill>
                <a:effectLst/>
                <a:latin typeface="Avenir"/>
              </a:rPr>
              <a:t>lexer</a:t>
            </a:r>
            <a:r>
              <a:rPr lang="en-US" sz="1350" dirty="0">
                <a:solidFill>
                  <a:srgbClr val="000000"/>
                </a:solidFill>
                <a:effectLst/>
                <a:latin typeface="Avenir"/>
              </a:rPr>
              <a:t>.</a:t>
            </a:r>
            <a:endParaRPr lang="en-US" dirty="0"/>
          </a:p>
        </p:txBody>
      </p:sp>
      <p:sp>
        <p:nvSpPr>
          <p:cNvPr id="12" name="TextBox 11">
            <a:extLst>
              <a:ext uri="{FF2B5EF4-FFF2-40B4-BE49-F238E27FC236}">
                <a16:creationId xmlns:a16="http://schemas.microsoft.com/office/drawing/2014/main" id="{E15DFECB-D698-34FE-AA34-DB1556630BE0}"/>
              </a:ext>
            </a:extLst>
          </p:cNvPr>
          <p:cNvSpPr txBox="1"/>
          <p:nvPr/>
        </p:nvSpPr>
        <p:spPr>
          <a:xfrm>
            <a:off x="619124" y="4302015"/>
            <a:ext cx="4391025" cy="1047303"/>
          </a:xfrm>
          <a:prstGeom prst="rect">
            <a:avLst/>
          </a:prstGeom>
          <a:noFill/>
        </p:spPr>
        <p:txBody>
          <a:bodyPr wrap="square" rtlCol="0">
            <a:normAutofit fontScale="92500" lnSpcReduction="10000"/>
          </a:bodyPr>
          <a:lstStyle/>
          <a:p>
            <a:pPr marL="0" algn="l">
              <a:buNone/>
            </a:pPr>
            <a:r>
              <a:rPr sz="1650" b="1" dirty="0">
                <a:solidFill>
                  <a:srgbClr val="DDA152"/>
                </a:solidFill>
                <a:effectLst/>
                <a:latin typeface="Avenir"/>
              </a:rPr>
              <a:t>Pseudocode</a:t>
            </a:r>
            <a:r>
              <a:rPr dirty="0">
                <a:effectLst/>
              </a:rPr>
              <a:t> </a:t>
            </a:r>
          </a:p>
          <a:p>
            <a:pPr marL="0" algn="l">
              <a:spcBef>
                <a:spcPts val="600"/>
              </a:spcBef>
              <a:buNone/>
            </a:pPr>
            <a:r>
              <a:rPr sz="1350" dirty="0">
                <a:solidFill>
                  <a:srgbClr val="000000"/>
                </a:solidFill>
                <a:effectLst/>
                <a:latin typeface="Courier New" panose="02070309020205020404" pitchFamily="49" charset="0"/>
              </a:rPr>
              <a:t>function </a:t>
            </a:r>
            <a:r>
              <a:rPr lang="en-US" sz="1350" dirty="0" err="1">
                <a:solidFill>
                  <a:srgbClr val="000000"/>
                </a:solidFill>
                <a:effectLst/>
                <a:latin typeface="Courier New" panose="02070309020205020404" pitchFamily="49" charset="0"/>
              </a:rPr>
              <a:t>isAtEnd</a:t>
            </a:r>
            <a:r>
              <a:rPr sz="1350" dirty="0">
                <a:solidFill>
                  <a:srgbClr val="000000"/>
                </a:solidFill>
                <a:effectLst/>
                <a:latin typeface="Courier New" panose="02070309020205020404" pitchFamily="49" charset="0"/>
              </a:rPr>
              <a:t>() {</a:t>
            </a:r>
            <a:r>
              <a:rPr dirty="0">
                <a:effectLst/>
              </a:rPr>
              <a:t> </a:t>
            </a:r>
          </a:p>
          <a:p>
            <a:pPr marL="0" algn="l">
              <a:buNone/>
            </a:pPr>
            <a:r>
              <a:rPr lang="en-US" sz="1350" dirty="0">
                <a:solidFill>
                  <a:srgbClr val="000000"/>
                </a:solidFill>
                <a:effectLst/>
                <a:latin typeface="Courier New" panose="02070309020205020404" pitchFamily="49" charset="0"/>
              </a:rPr>
              <a:t>   return position &gt;= </a:t>
            </a:r>
            <a:r>
              <a:rPr lang="en-US" sz="1350" dirty="0" err="1">
                <a:solidFill>
                  <a:srgbClr val="000000"/>
                </a:solidFill>
                <a:effectLst/>
                <a:latin typeface="Courier New" panose="02070309020205020404" pitchFamily="49" charset="0"/>
              </a:rPr>
              <a:t>source.length</a:t>
            </a:r>
            <a:endParaRPr dirty="0">
              <a:effectLst/>
            </a:endParaRPr>
          </a:p>
          <a:p>
            <a:pPr marL="0" algn="l">
              <a:buNone/>
            </a:pPr>
            <a:r>
              <a:rPr sz="1350" dirty="0">
                <a:solidFill>
                  <a:srgbClr val="000000"/>
                </a:solidFill>
                <a:effectLst/>
                <a:latin typeface="Courier New" panose="02070309020205020404" pitchFamily="49" charset="0"/>
              </a:rPr>
              <a:t>}</a:t>
            </a:r>
            <a:r>
              <a:rPr dirty="0">
                <a:effectLst/>
              </a:rPr>
              <a:t> </a:t>
            </a:r>
            <a:endParaRPr lang="en-US" dirty="0"/>
          </a:p>
        </p:txBody>
      </p:sp>
    </p:spTree>
    <p:extLst>
      <p:ext uri="{BB962C8B-B14F-4D97-AF65-F5344CB8AC3E}">
        <p14:creationId xmlns:p14="http://schemas.microsoft.com/office/powerpoint/2010/main" val="2423962450"/>
      </p:ext>
    </p:extLst>
  </p:cSld>
  <p:clrMapOvr>
    <a:masterClrMapping/>
  </p:clrMapOvr>
</p:sld>
</file>

<file path=ppt/theme/theme1.xml><?xml version="1.0" encoding="utf-8"?>
<a:theme xmlns:a="http://schemas.openxmlformats.org/drawingml/2006/main" name="Quick study">
  <a:themeElements>
    <a:clrScheme name="Custom 2">
      <a:dk1>
        <a:srgbClr val="000000"/>
      </a:dk1>
      <a:lt1>
        <a:srgbClr val="FFFFFF"/>
      </a:lt1>
      <a:dk2>
        <a:srgbClr val="6B6969"/>
      </a:dk2>
      <a:lt2>
        <a:srgbClr val="FFFEFA"/>
      </a:lt2>
      <a:accent1>
        <a:srgbClr val="DDA151"/>
      </a:accent1>
      <a:accent2>
        <a:srgbClr val="FFD33F"/>
      </a:accent2>
      <a:accent3>
        <a:srgbClr val="E0D9BE"/>
      </a:accent3>
      <a:accent4>
        <a:srgbClr val="0FAE60"/>
      </a:accent4>
      <a:accent5>
        <a:srgbClr val="2B8AD4"/>
      </a:accent5>
      <a:accent6>
        <a:srgbClr val="E1612E"/>
      </a:accent6>
      <a:hlink>
        <a:srgbClr val="467886"/>
      </a:hlink>
      <a:folHlink>
        <a:srgbClr val="96607D"/>
      </a:folHlink>
    </a:clrScheme>
    <a:fontScheme name="Quick study">
      <a:majorFont>
        <a:latin typeface="Mongolian Bait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ick Study_win32_SD_V4" id="{62319037-9F07-4567-B4F2-AF117ABC5CCB}" vid="{0BC39864-9F70-40C9-9CA9-1A6913D50B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70</TotalTime>
  <Words>2215</Words>
  <Application>Microsoft Office PowerPoint</Application>
  <PresentationFormat>Widescreen</PresentationFormat>
  <Paragraphs>200</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Avenir</vt:lpstr>
      <vt:lpstr>Avenir Next LT Pro</vt:lpstr>
      <vt:lpstr>Courier New</vt:lpstr>
      <vt:lpstr>Mongolian Baiti</vt:lpstr>
      <vt:lpstr>Quick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Schoeneman</dc:creator>
  <cp:lastModifiedBy>Larry Schoeneman</cp:lastModifiedBy>
  <cp:revision>8</cp:revision>
  <dcterms:created xsi:type="dcterms:W3CDTF">2026-01-29T18:45:42Z</dcterms:created>
  <dcterms:modified xsi:type="dcterms:W3CDTF">2026-02-02T15:35:09Z</dcterms:modified>
</cp:coreProperties>
</file>